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63" r:id="rId5"/>
    <p:sldMasterId id="2147483665"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6858000" cx="12192000"/>
  <p:notesSz cx="6858000" cy="9144000"/>
  <p:embeddedFontLst>
    <p:embeddedFont>
      <p:font typeface="Corbel"/>
      <p:regular r:id="rId23"/>
      <p:bold r:id="rId24"/>
      <p:italic r:id="rId25"/>
      <p:boldItalic r:id="rId26"/>
    </p:embeddedFont>
    <p:embeddedFont>
      <p:font typeface="Gill Sans"/>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SjSgzaDXE+LvRo7ie0fVoW5KA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Corbel-bold.fntdata"/><Relationship Id="rId23" Type="http://schemas.openxmlformats.org/officeDocument/2006/relationships/font" Target="fonts/Corbel-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font" Target="fonts/Corbel-boldItalic.fntdata"/><Relationship Id="rId25" Type="http://schemas.openxmlformats.org/officeDocument/2006/relationships/font" Target="fonts/Corbel-italic.fntdata"/><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customschemas.google.com/relationships/presentationmetadata" Target="metadata"/><Relationship Id="rId7" Type="http://schemas.openxmlformats.org/officeDocument/2006/relationships/slideMaster" Target="slideMasters/slideMaster5.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1: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p:nvPr>
            <p:ph idx="2" type="sldImg"/>
          </p:nvPr>
        </p:nvSpPr>
        <p:spPr>
          <a:xfrm>
            <a:off x="917575" y="976313"/>
            <a:ext cx="5538788" cy="31162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Emotional connection is a powerful tool that can help residents feel safe and secure.  </a:t>
            </a:r>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Try different ways to let the resident know you are there with them and for them.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Everyone is different so no one strategy will work for all.</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i="1" lang="en-US" sz="1200">
                <a:solidFill>
                  <a:schemeClr val="dk1"/>
                </a:solidFill>
                <a:latin typeface="Calibri"/>
                <a:ea typeface="Calibri"/>
                <a:cs typeface="Calibri"/>
                <a:sym typeface="Calibri"/>
              </a:rPr>
              <a:t>A CNA Story:</a:t>
            </a:r>
            <a:r>
              <a:rPr lang="en-US" sz="1200">
                <a:solidFill>
                  <a:schemeClr val="dk1"/>
                </a:solidFill>
                <a:latin typeface="Calibri"/>
                <a:ea typeface="Calibri"/>
                <a:cs typeface="Calibri"/>
                <a:sym typeface="Calibri"/>
              </a:rPr>
              <a:t>  After doing this training one of the CNA’s tolds us that she was struggling with a resident who was screaming throughout the bathing process. She remembered this training and figured out that this was a task related trigger. She identified the issue, explored the trigger and ADJUSTED by connecting with her resident and asking her about her life, relationships, and activities she enjoyed doing, which made it easier for the resident and CNA to get through bathing time. </a:t>
            </a:r>
            <a:endParaRPr sz="1200">
              <a:latin typeface="Calibri"/>
              <a:ea typeface="Calibri"/>
              <a:cs typeface="Calibri"/>
              <a:sym typeface="Calibri"/>
            </a:endParaRPr>
          </a:p>
        </p:txBody>
      </p:sp>
      <p:sp>
        <p:nvSpPr>
          <p:cNvPr id="255" name="Google Shape;255;p12:notes"/>
          <p:cNvSpPr txBox="1"/>
          <p:nvPr/>
        </p:nvSpPr>
        <p:spPr>
          <a:xfrm>
            <a:off x="2382837" y="12361862"/>
            <a:ext cx="1822450" cy="6508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en-US" sz="1200" u="none" cap="none" strike="noStrike">
                <a:solidFill>
                  <a:srgbClr val="000000"/>
                </a:solidFill>
                <a:latin typeface="Corbel"/>
                <a:ea typeface="Corbel"/>
                <a:cs typeface="Corbel"/>
                <a:sym typeface="Corbel"/>
              </a:rPr>
              <a:t>‹#›</a:t>
            </a:fld>
            <a:endParaRPr b="0" i="0" sz="1400" u="none" cap="none" strike="noStrike">
              <a:solidFill>
                <a:srgbClr val="000000"/>
              </a:solidFill>
              <a:latin typeface="Arial"/>
              <a:ea typeface="Arial"/>
              <a:cs typeface="Arial"/>
              <a:sym typeface="Arial"/>
            </a:endParaRPr>
          </a:p>
        </p:txBody>
      </p:sp>
      <p:sp>
        <p:nvSpPr>
          <p:cNvPr id="256" name="Google Shape;256;p12:notes"/>
          <p:cNvSpPr txBox="1"/>
          <p:nvPr/>
        </p:nvSpPr>
        <p:spPr>
          <a:xfrm>
            <a:off x="3884612"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Unfortunately, there is </a:t>
            </a:r>
            <a:r>
              <a:rPr b="1" lang="en-US" sz="1200">
                <a:latin typeface="Calibri"/>
                <a:ea typeface="Calibri"/>
                <a:cs typeface="Calibri"/>
                <a:sym typeface="Calibri"/>
              </a:rPr>
              <a:t>no one size fits all approach </a:t>
            </a:r>
            <a:r>
              <a:rPr lang="en-US" sz="1200">
                <a:latin typeface="Calibri"/>
                <a:ea typeface="Calibri"/>
                <a:cs typeface="Calibri"/>
                <a:sym typeface="Calibri"/>
              </a:rPr>
              <a:t>to challenging behaviors—because everyone is different.  This is a </a:t>
            </a:r>
            <a:r>
              <a:rPr b="1" lang="en-US" sz="1200">
                <a:latin typeface="Calibri"/>
                <a:ea typeface="Calibri"/>
                <a:cs typeface="Calibri"/>
                <a:sym typeface="Calibri"/>
              </a:rPr>
              <a:t>process of trial and error</a:t>
            </a:r>
            <a:r>
              <a:rPr lang="en-US" sz="1200">
                <a:latin typeface="Calibri"/>
                <a:ea typeface="Calibri"/>
                <a:cs typeface="Calibri"/>
                <a:sym typeface="Calibri"/>
              </a:rPr>
              <a:t>.  Many strategies may need to be tried or a combination of strategies may be necessary.  A strategy may work one day and then not the next, or in the morning and then not in the afternoon.  </a:t>
            </a:r>
            <a:endParaRPr/>
          </a:p>
          <a:p>
            <a:pPr indent="0" lvl="0" marL="0" rtl="0" algn="l">
              <a:lnSpc>
                <a:spcPct val="100000"/>
              </a:lnSpc>
              <a:spcBef>
                <a:spcPts val="0"/>
              </a:spcBef>
              <a:spcAft>
                <a:spcPts val="0"/>
              </a:spcAft>
              <a:buSzPts val="12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What we do know:</a:t>
            </a:r>
            <a:r>
              <a:rPr b="1" lang="en-US" sz="1200">
                <a:latin typeface="Calibri"/>
                <a:ea typeface="Calibri"/>
                <a:cs typeface="Calibri"/>
                <a:sym typeface="Calibri"/>
              </a:rPr>
              <a:t> effective strategies are person-centered, use effective and compassionate communication, and require patience and flexibility.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p:txBody>
      </p:sp>
      <p:sp>
        <p:nvSpPr>
          <p:cNvPr id="268" name="Google Shape;268;p1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69" name="Google Shape;269;p13:notes"/>
          <p:cNvSpPr txBox="1"/>
          <p:nvPr/>
        </p:nvSpPr>
        <p:spPr>
          <a:xfrm>
            <a:off x="3884612"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3:notes"/>
          <p:cNvSpPr txBox="1"/>
          <p:nvPr/>
        </p:nvSpPr>
        <p:spPr>
          <a:xfrm>
            <a:off x="0"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Understanding Challenging Behaviors</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7" name="Google Shape;2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Here are some ideas about when you can use IDEA! to help your resident and reduce challenging  behaviors.  Remember the 3 steps to IDEA!</a:t>
            </a:r>
            <a:endParaRPr/>
          </a:p>
          <a:p>
            <a:pPr indent="0" lvl="0" marL="0" rtl="0" algn="l">
              <a:lnSpc>
                <a:spcPct val="100000"/>
              </a:lnSpc>
              <a:spcBef>
                <a:spcPts val="0"/>
              </a:spcBef>
              <a:spcAft>
                <a:spcPts val="0"/>
              </a:spcAft>
              <a:buSzPts val="12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Please practice using this strategy when you see your resident is having problems.  </a:t>
            </a:r>
            <a:endParaRPr/>
          </a:p>
          <a:p>
            <a:pPr indent="0" lvl="0" marL="0" rtl="0" algn="l">
              <a:lnSpc>
                <a:spcPct val="100000"/>
              </a:lnSpc>
              <a:spcBef>
                <a:spcPts val="0"/>
              </a:spcBef>
              <a:spcAft>
                <a:spcPts val="0"/>
              </a:spcAft>
              <a:buSzPts val="1200"/>
              <a:buFont typeface="Calibri"/>
              <a:buNone/>
            </a:pPr>
            <a:r>
              <a:rPr b="1" lang="en-US" sz="1200">
                <a:latin typeface="Calibri"/>
                <a:ea typeface="Calibri"/>
                <a:cs typeface="Calibri"/>
                <a:sym typeface="Calibri"/>
              </a:rPr>
              <a:t>Practice at least a 3 times between now and when we meet next, you will have a new skill that you can use whenever you need it!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br>
              <a:rPr b="1" lang="en-US" sz="1200">
                <a:latin typeface="Calibri"/>
                <a:ea typeface="Calibri"/>
                <a:cs typeface="Calibri"/>
                <a:sym typeface="Calibri"/>
              </a:rPr>
            </a:br>
            <a:endParaRPr/>
          </a:p>
        </p:txBody>
      </p:sp>
      <p:sp>
        <p:nvSpPr>
          <p:cNvPr id="278" name="Google Shape;278;p15: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100">
                <a:latin typeface="Calibri"/>
                <a:ea typeface="Calibri"/>
                <a:cs typeface="Calibri"/>
                <a:sym typeface="Calibri"/>
              </a:rPr>
              <a:t>We’ll give you a handout to take with you so you remember all the things we’ve covered today. but there are many resources available.  </a:t>
            </a:r>
            <a:r>
              <a:rPr b="1" lang="en-US" sz="1100">
                <a:latin typeface="Calibri"/>
                <a:ea typeface="Calibri"/>
                <a:cs typeface="Calibri"/>
                <a:sym typeface="Calibri"/>
              </a:rPr>
              <a:t>Would you like to receive these kinds of resources via text?</a:t>
            </a:r>
            <a:r>
              <a:rPr lang="en-US" sz="1100">
                <a:latin typeface="Calibri"/>
                <a:ea typeface="Calibri"/>
                <a:cs typeface="Calibri"/>
                <a:sym typeface="Calibri"/>
              </a:rPr>
              <a:t> If so please write your cell phone number in today’s sign-in sheet. </a:t>
            </a:r>
            <a:endParaRPr sz="11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100">
                <a:latin typeface="Calibri"/>
                <a:ea typeface="Calibri"/>
                <a:cs typeface="Calibri"/>
                <a:sym typeface="Calibri"/>
              </a:rPr>
              <a:t>We ask that you give IDEA! a try so you know what may be helpful and so you have more options to use in your work day.  This may not come naturally, but it also is not that hard.  It just means you have to be ready to try something new when you see your resident is having trouble.  Next time we meet, we’ll talk about how this worked for you.  </a:t>
            </a:r>
            <a:endParaRPr sz="1700"/>
          </a:p>
        </p:txBody>
      </p:sp>
      <p:sp>
        <p:nvSpPr>
          <p:cNvPr id="288" name="Google Shape;288;p14: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We want to thank Alzheimer’s Los Angeles for IDEA!.  They worked with us to bring this training to you today. Please make sure to take the hand-out and practice IDEA! </a:t>
            </a:r>
            <a:endParaRPr/>
          </a:p>
          <a:p>
            <a:pPr indent="0" lvl="0" marL="0" rtl="0" algn="l">
              <a:lnSpc>
                <a:spcPct val="100000"/>
              </a:lnSpc>
              <a:spcBef>
                <a:spcPts val="0"/>
              </a:spcBef>
              <a:spcAft>
                <a:spcPts val="0"/>
              </a:spcAft>
              <a:buSzPts val="12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Good luck!</a:t>
            </a:r>
            <a:endParaRPr/>
          </a:p>
        </p:txBody>
      </p:sp>
      <p:sp>
        <p:nvSpPr>
          <p:cNvPr id="299" name="Google Shape;299;p17: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This slide shows that we have funding from HRSA, part of Health and Human Services and the program is called GWEP.</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We are a partner with the Keck School of Medicine, Department of Family Medicine who developed this program.</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The modules we are teaching today are based on work from Alzheimer’s Los Angeles.</a:t>
            </a:r>
            <a:endParaRPr sz="1200">
              <a:latin typeface="Calibri"/>
              <a:ea typeface="Calibri"/>
              <a:cs typeface="Calibri"/>
              <a:sym typeface="Calibri"/>
            </a:endParaRPr>
          </a:p>
        </p:txBody>
      </p:sp>
      <p:sp>
        <p:nvSpPr>
          <p:cNvPr id="142" name="Google Shape;142;p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Let’s see if the material we covered last time was helpful and you were able to practice.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In our last session we discussed what dementia is and the first part of IDEA!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t/>
            </a:r>
            <a:endParaRPr sz="1200">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Identify the behavior</a:t>
            </a:r>
            <a:endParaRPr>
              <a:solidFill>
                <a:schemeClr val="dk1"/>
              </a:solidFill>
            </a:endParaRPr>
          </a:p>
          <a:p>
            <a:pPr indent="-304800" lvl="0" marL="4572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Explore the cause and meaning</a:t>
            </a:r>
            <a:endParaRPr>
              <a:solidFill>
                <a:schemeClr val="dk1"/>
              </a:solidFill>
            </a:endParaRPr>
          </a:p>
          <a:p>
            <a:pPr indent="0" lvl="0" marL="45720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p:txBody>
      </p:sp>
      <p:sp>
        <p:nvSpPr>
          <p:cNvPr id="154" name="Google Shape;154;p4: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To review, The IDEA! Approach is a tool that all caregivers can use. It’s a 3-step process. Today we will look at:</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Adjusting to solve the problem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In order to Adjust - </a:t>
            </a:r>
            <a:r>
              <a:rPr lang="en-US" sz="1200" u="sng">
                <a:solidFill>
                  <a:schemeClr val="dk1"/>
                </a:solidFill>
                <a:latin typeface="Calibri"/>
                <a:ea typeface="Calibri"/>
                <a:cs typeface="Calibri"/>
                <a:sym typeface="Calibri"/>
              </a:rPr>
              <a:t>First, know what you can and cannot do to change the situation. </a:t>
            </a:r>
            <a:endParaRPr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will begin to make more sense as we discuss </a:t>
            </a:r>
            <a:r>
              <a:rPr b="1" lang="en-US" sz="1200">
                <a:solidFill>
                  <a:schemeClr val="dk1"/>
                </a:solidFill>
                <a:latin typeface="Calibri"/>
                <a:ea typeface="Calibri"/>
                <a:cs typeface="Calibri"/>
                <a:sym typeface="Calibri"/>
              </a:rPr>
              <a:t>Adjust</a:t>
            </a:r>
            <a:r>
              <a:rPr lang="en-US" sz="1200">
                <a:solidFill>
                  <a:schemeClr val="dk1"/>
                </a:solidFill>
                <a:latin typeface="Calibri"/>
                <a:ea typeface="Calibri"/>
                <a:cs typeface="Calibri"/>
                <a:sym typeface="Calibri"/>
              </a:rPr>
              <a:t> further</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2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t/>
            </a:r>
            <a:endParaRPr/>
          </a:p>
        </p:txBody>
      </p:sp>
      <p:sp>
        <p:nvSpPr>
          <p:cNvPr id="169" name="Google Shape;169;p5: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0" name="Google Shape;170;p5:notes"/>
          <p:cNvSpPr txBox="1"/>
          <p:nvPr/>
        </p:nvSpPr>
        <p:spPr>
          <a:xfrm>
            <a:off x="3884612"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notes"/>
          <p:cNvSpPr txBox="1"/>
          <p:nvPr/>
        </p:nvSpPr>
        <p:spPr>
          <a:xfrm>
            <a:off x="0"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Understanding Challenging Behaviors</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So how do we adjust?</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Make sure you stay calm.  You cannot help if you are distressed along with the resident.  </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Next, rather than demanding the resident to stop, think about what </a:t>
            </a:r>
            <a:r>
              <a:rPr b="1" lang="en-US" sz="1200">
                <a:latin typeface="Calibri"/>
                <a:ea typeface="Calibri"/>
                <a:cs typeface="Calibri"/>
                <a:sym typeface="Calibri"/>
              </a:rPr>
              <a:t>YOU</a:t>
            </a:r>
            <a:r>
              <a:rPr lang="en-US" sz="1200">
                <a:latin typeface="Calibri"/>
                <a:ea typeface="Calibri"/>
                <a:cs typeface="Calibri"/>
                <a:sym typeface="Calibri"/>
              </a:rPr>
              <a:t> can adjust</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Some things can’t be changed such as: </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US" sz="1200">
                <a:latin typeface="Calibri"/>
                <a:ea typeface="Calibri"/>
                <a:cs typeface="Calibri"/>
                <a:sym typeface="Calibri"/>
              </a:rPr>
              <a:t>You can’t open the door to let someone leave the facility</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Instead, try something that you think may work </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If what you’re trying doesn’t work, switch and try something else. </a:t>
            </a:r>
            <a:endParaRPr/>
          </a:p>
        </p:txBody>
      </p:sp>
      <p:sp>
        <p:nvSpPr>
          <p:cNvPr id="182" name="Google Shape;182;p8: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3" name="Google Shape;183;p8:notes"/>
          <p:cNvSpPr txBox="1"/>
          <p:nvPr/>
        </p:nvSpPr>
        <p:spPr>
          <a:xfrm>
            <a:off x="3884612"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notes"/>
          <p:cNvSpPr txBox="1"/>
          <p:nvPr/>
        </p:nvSpPr>
        <p:spPr>
          <a:xfrm>
            <a:off x="0"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Understanding Challenging Behaviors</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0588332da_0_5:notes"/>
          <p:cNvSpPr/>
          <p:nvPr>
            <p:ph idx="2" type="sldImg"/>
          </p:nvPr>
        </p:nvSpPr>
        <p:spPr>
          <a:xfrm>
            <a:off x="495300" y="976313"/>
            <a:ext cx="5959475" cy="3352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4" name="Google Shape;194;g2c0588332da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latin typeface="Calibri"/>
                <a:ea typeface="Calibri"/>
                <a:cs typeface="Calibri"/>
                <a:sym typeface="Calibri"/>
              </a:rPr>
              <a:t>Let’s take the example we used in Module 2.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100">
                <a:latin typeface="Calibri"/>
                <a:ea typeface="Calibri"/>
                <a:cs typeface="Calibri"/>
                <a:sym typeface="Calibri"/>
              </a:rPr>
              <a:t>Imagine a resident who is repeatedly saying “I want to go home” so much that it’s distressing for other residents.</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100">
                <a:latin typeface="Calibri"/>
                <a:ea typeface="Calibri"/>
                <a:cs typeface="Calibri"/>
                <a:sym typeface="Calibri"/>
              </a:rPr>
              <a:t>Do not correct the resident</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sz="1100">
                <a:latin typeface="Calibri"/>
                <a:ea typeface="Calibri"/>
                <a:cs typeface="Calibri"/>
                <a:sym typeface="Calibri"/>
              </a:rPr>
              <a:t>Saying “But you are home” probably won’t help.</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100">
                <a:latin typeface="Calibri"/>
                <a:ea typeface="Calibri"/>
                <a:cs typeface="Calibri"/>
                <a:sym typeface="Calibri"/>
              </a:rPr>
              <a:t>If someone says, “I want to go home!” what could that mean?  Maybe: </a:t>
            </a:r>
            <a:endParaRPr sz="1100">
              <a:latin typeface="Calibri"/>
              <a:ea typeface="Calibri"/>
              <a:cs typeface="Calibri"/>
              <a:sym typeface="Calibri"/>
            </a:endParaRPr>
          </a:p>
          <a:p>
            <a:pPr indent="-171480" lvl="0" marL="177830" rtl="0" algn="l">
              <a:lnSpc>
                <a:spcPct val="100000"/>
              </a:lnSpc>
              <a:spcBef>
                <a:spcPts val="0"/>
              </a:spcBef>
              <a:spcAft>
                <a:spcPts val="0"/>
              </a:spcAft>
              <a:buClr>
                <a:schemeClr val="dk1"/>
              </a:buClr>
              <a:buSzPts val="1100"/>
              <a:buFont typeface="Calibri"/>
              <a:buChar char="-"/>
            </a:pPr>
            <a:r>
              <a:rPr lang="en-US" sz="1100">
                <a:latin typeface="Calibri"/>
                <a:ea typeface="Calibri"/>
                <a:cs typeface="Calibri"/>
                <a:sym typeface="Calibri"/>
              </a:rPr>
              <a:t>I want to feel safe</a:t>
            </a:r>
            <a:endParaRPr sz="1100">
              <a:latin typeface="Calibri"/>
              <a:ea typeface="Calibri"/>
              <a:cs typeface="Calibri"/>
              <a:sym typeface="Calibri"/>
            </a:endParaRPr>
          </a:p>
          <a:p>
            <a:pPr indent="-171480" lvl="0" marL="177830" rtl="0" algn="l">
              <a:lnSpc>
                <a:spcPct val="100000"/>
              </a:lnSpc>
              <a:spcBef>
                <a:spcPts val="0"/>
              </a:spcBef>
              <a:spcAft>
                <a:spcPts val="0"/>
              </a:spcAft>
              <a:buClr>
                <a:schemeClr val="dk1"/>
              </a:buClr>
              <a:buSzPts val="1100"/>
              <a:buFont typeface="Calibri"/>
              <a:buChar char="-"/>
            </a:pPr>
            <a:r>
              <a:rPr lang="en-US" sz="1100">
                <a:latin typeface="Calibri"/>
                <a:ea typeface="Calibri"/>
                <a:cs typeface="Calibri"/>
                <a:sym typeface="Calibri"/>
              </a:rPr>
              <a:t>I want to feel secure</a:t>
            </a:r>
            <a:endParaRPr sz="1100">
              <a:latin typeface="Calibri"/>
              <a:ea typeface="Calibri"/>
              <a:cs typeface="Calibri"/>
              <a:sym typeface="Calibri"/>
            </a:endParaRPr>
          </a:p>
          <a:p>
            <a:pPr indent="-171480" lvl="0" marL="177830" rtl="0" algn="l">
              <a:lnSpc>
                <a:spcPct val="100000"/>
              </a:lnSpc>
              <a:spcBef>
                <a:spcPts val="0"/>
              </a:spcBef>
              <a:spcAft>
                <a:spcPts val="0"/>
              </a:spcAft>
              <a:buClr>
                <a:schemeClr val="dk1"/>
              </a:buClr>
              <a:buSzPts val="1100"/>
              <a:buFont typeface="Calibri"/>
              <a:buChar char="-"/>
            </a:pPr>
            <a:r>
              <a:rPr lang="en-US" sz="1100">
                <a:latin typeface="Calibri"/>
                <a:ea typeface="Calibri"/>
                <a:cs typeface="Calibri"/>
                <a:sym typeface="Calibri"/>
              </a:rPr>
              <a:t>I want comfort</a:t>
            </a:r>
            <a:endParaRPr sz="1100">
              <a:latin typeface="Calibri"/>
              <a:ea typeface="Calibri"/>
              <a:cs typeface="Calibri"/>
              <a:sym typeface="Calibri"/>
            </a:endParaRPr>
          </a:p>
          <a:p>
            <a:pPr indent="-171480" lvl="0" marL="177830" rtl="0" algn="l">
              <a:lnSpc>
                <a:spcPct val="100000"/>
              </a:lnSpc>
              <a:spcBef>
                <a:spcPts val="0"/>
              </a:spcBef>
              <a:spcAft>
                <a:spcPts val="0"/>
              </a:spcAft>
              <a:buClr>
                <a:schemeClr val="dk1"/>
              </a:buClr>
              <a:buSzPts val="1100"/>
              <a:buFont typeface="Calibri"/>
              <a:buChar char="-"/>
            </a:pPr>
            <a:r>
              <a:rPr lang="en-US" sz="1100">
                <a:latin typeface="Calibri"/>
                <a:ea typeface="Calibri"/>
                <a:cs typeface="Calibri"/>
                <a:sym typeface="Calibri"/>
              </a:rPr>
              <a:t>I want something familiar</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100">
                <a:latin typeface="Calibri"/>
                <a:ea typeface="Calibri"/>
                <a:cs typeface="Calibri"/>
                <a:sym typeface="Calibri"/>
              </a:rPr>
              <a:t>What are some better ways to respond to this emotional need? </a:t>
            </a:r>
            <a:endParaRPr sz="1100">
              <a:latin typeface="Calibri"/>
              <a:ea typeface="Calibri"/>
              <a:cs typeface="Calibri"/>
              <a:sym typeface="Calibri"/>
            </a:endParaRPr>
          </a:p>
          <a:p>
            <a:pPr indent="-298450" lvl="0" marL="457200" marR="0" rtl="0" algn="l">
              <a:lnSpc>
                <a:spcPct val="100000"/>
              </a:lnSpc>
              <a:spcBef>
                <a:spcPts val="0"/>
              </a:spcBef>
              <a:spcAft>
                <a:spcPts val="0"/>
              </a:spcAft>
              <a:buSzPts val="1100"/>
              <a:buFont typeface="Calibri"/>
              <a:buChar char="●"/>
            </a:pPr>
            <a:r>
              <a:rPr lang="en-US" sz="1100">
                <a:latin typeface="Calibri"/>
                <a:ea typeface="Calibri"/>
                <a:cs typeface="Calibri"/>
                <a:sym typeface="Calibri"/>
              </a:rPr>
              <a:t>Hold the person’s hand</a:t>
            </a:r>
            <a:endParaRPr sz="1100">
              <a:latin typeface="Calibri"/>
              <a:ea typeface="Calibri"/>
              <a:cs typeface="Calibri"/>
              <a:sym typeface="Calibri"/>
            </a:endParaRPr>
          </a:p>
          <a:p>
            <a:pPr indent="-298450" lvl="0" marL="457200" marR="0" rtl="0" algn="l">
              <a:lnSpc>
                <a:spcPct val="100000"/>
              </a:lnSpc>
              <a:spcBef>
                <a:spcPts val="0"/>
              </a:spcBef>
              <a:spcAft>
                <a:spcPts val="0"/>
              </a:spcAft>
              <a:buSzPts val="1100"/>
              <a:buFont typeface="Calibri"/>
              <a:buChar char="●"/>
            </a:pPr>
            <a:r>
              <a:rPr lang="en-US" sz="1100">
                <a:latin typeface="Calibri"/>
                <a:ea typeface="Calibri"/>
                <a:cs typeface="Calibri"/>
                <a:sym typeface="Calibri"/>
              </a:rPr>
              <a:t>Give the person a hug</a:t>
            </a:r>
            <a:endParaRPr sz="1100">
              <a:latin typeface="Calibri"/>
              <a:ea typeface="Calibri"/>
              <a:cs typeface="Calibri"/>
              <a:sym typeface="Calibri"/>
            </a:endParaRPr>
          </a:p>
          <a:p>
            <a:pPr indent="-298450" lvl="0" marL="457200" marR="0" rtl="0" algn="l">
              <a:lnSpc>
                <a:spcPct val="100000"/>
              </a:lnSpc>
              <a:spcBef>
                <a:spcPts val="0"/>
              </a:spcBef>
              <a:spcAft>
                <a:spcPts val="0"/>
              </a:spcAft>
              <a:buSzPts val="1100"/>
              <a:buFont typeface="Calibri"/>
              <a:buChar char="●"/>
            </a:pPr>
            <a:r>
              <a:rPr lang="en-US" sz="1100">
                <a:latin typeface="Calibri"/>
                <a:ea typeface="Calibri"/>
                <a:cs typeface="Calibri"/>
                <a:sym typeface="Calibri"/>
              </a:rPr>
              <a:t>Be reassuring</a:t>
            </a:r>
            <a:endParaRPr sz="1100">
              <a:latin typeface="Calibri"/>
              <a:ea typeface="Calibri"/>
              <a:cs typeface="Calibri"/>
              <a:sym typeface="Calibri"/>
            </a:endParaRPr>
          </a:p>
          <a:p>
            <a:pPr indent="-298450" lvl="0" marL="457200" marR="0" rtl="0" algn="l">
              <a:lnSpc>
                <a:spcPct val="100000"/>
              </a:lnSpc>
              <a:spcBef>
                <a:spcPts val="0"/>
              </a:spcBef>
              <a:spcAft>
                <a:spcPts val="0"/>
              </a:spcAft>
              <a:buSzPts val="1100"/>
              <a:buFont typeface="Calibri"/>
              <a:buChar char="●"/>
            </a:pPr>
            <a:r>
              <a:rPr lang="en-US" sz="1100">
                <a:latin typeface="Calibri"/>
                <a:ea typeface="Calibri"/>
                <a:cs typeface="Calibri"/>
                <a:sym typeface="Calibri"/>
              </a:rPr>
              <a:t>Ask them to tell you something about their mother</a:t>
            </a:r>
            <a:endParaRPr sz="1100">
              <a:latin typeface="Calibri"/>
              <a:ea typeface="Calibri"/>
              <a:cs typeface="Calibri"/>
              <a:sym typeface="Calibri"/>
            </a:endParaRPr>
          </a:p>
          <a:p>
            <a:pPr indent="-298450" lvl="0" marL="457200" marR="0" rtl="0" algn="l">
              <a:lnSpc>
                <a:spcPct val="100000"/>
              </a:lnSpc>
              <a:spcBef>
                <a:spcPts val="0"/>
              </a:spcBef>
              <a:spcAft>
                <a:spcPts val="0"/>
              </a:spcAft>
              <a:buSzPts val="1100"/>
              <a:buFont typeface="Calibri"/>
              <a:buChar char="●"/>
            </a:pPr>
            <a:r>
              <a:rPr lang="en-US" sz="1100">
                <a:latin typeface="Calibri"/>
                <a:ea typeface="Calibri"/>
                <a:cs typeface="Calibri"/>
                <a:sym typeface="Calibri"/>
              </a:rPr>
              <a:t>Tell them they are safe and loved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b="1"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100">
                <a:latin typeface="Calibri"/>
                <a:ea typeface="Calibri"/>
                <a:cs typeface="Calibri"/>
                <a:sym typeface="Calibri"/>
              </a:rPr>
              <a:t>All of these are strategies where you ADJUST to the needs of the resident.  None are right or wrong, but each could help the resident to be more comfortable.</a:t>
            </a:r>
            <a:endParaRPr sz="11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sz="1100"/>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95" name="Google Shape;195;g2c0588332da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
        <p:nvSpPr>
          <p:cNvPr id="196" name="Google Shape;196;g2c0588332da_0_5: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p:nvPr>
            <p:ph idx="2" type="sldImg"/>
          </p:nvPr>
        </p:nvSpPr>
        <p:spPr>
          <a:xfrm>
            <a:off x="495300" y="976313"/>
            <a:ext cx="5959475" cy="3352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Calibri"/>
              <a:buNone/>
            </a:pPr>
            <a:r>
              <a:rPr b="1" lang="en-US" sz="1200">
                <a:latin typeface="Calibri"/>
                <a:ea typeface="Calibri"/>
                <a:cs typeface="Calibri"/>
                <a:sym typeface="Calibri"/>
              </a:rPr>
              <a:t>Distractions and redirection</a:t>
            </a:r>
            <a:r>
              <a:rPr lang="en-US" sz="1200">
                <a:latin typeface="Calibri"/>
                <a:ea typeface="Calibri"/>
                <a:cs typeface="Calibri"/>
                <a:sym typeface="Calibri"/>
              </a:rPr>
              <a:t> are important and helpful ways to adjust.  </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Offer a resident something he/she likes to eat </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Or an activity he/she enjoys (like watching TV, listening to music, or going for a walk).  </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Engaging the person in a simple activity </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Try leading the resident to a different room</a:t>
            </a:r>
            <a:endParaRPr/>
          </a:p>
          <a:p>
            <a:pPr indent="0" lvl="0" marL="0" rtl="0" algn="l">
              <a:lnSpc>
                <a:spcPct val="100000"/>
              </a:lnSpc>
              <a:spcBef>
                <a:spcPts val="0"/>
              </a:spcBef>
              <a:spcAft>
                <a:spcPts val="0"/>
              </a:spcAft>
              <a:buSzPts val="1400"/>
              <a:buNone/>
            </a:pPr>
            <a:r>
              <a:rPr lang="en-US" sz="1200">
                <a:latin typeface="Calibri"/>
                <a:ea typeface="Calibri"/>
                <a:cs typeface="Calibri"/>
                <a:sym typeface="Calibri"/>
              </a:rPr>
              <a:t>Ask the resident to help you with a simple task (fold a pile of towels)</a:t>
            </a:r>
            <a:endParaRPr/>
          </a:p>
          <a:p>
            <a:pPr indent="0" lvl="0" marL="0" rtl="0" algn="l">
              <a:lnSpc>
                <a:spcPct val="100000"/>
              </a:lnSpc>
              <a:spcBef>
                <a:spcPts val="0"/>
              </a:spcBef>
              <a:spcAft>
                <a:spcPts val="0"/>
              </a:spcAft>
              <a:buSzPts val="13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300">
              <a:latin typeface="Calibri"/>
              <a:ea typeface="Calibri"/>
              <a:cs typeface="Calibri"/>
              <a:sym typeface="Calibri"/>
            </a:endParaRPr>
          </a:p>
        </p:txBody>
      </p:sp>
      <p:sp>
        <p:nvSpPr>
          <p:cNvPr id="207" name="Google Shape;207;p9:notes"/>
          <p:cNvSpPr txBox="1"/>
          <p:nvPr/>
        </p:nvSpPr>
        <p:spPr>
          <a:xfrm>
            <a:off x="2382837" y="12361862"/>
            <a:ext cx="1822450" cy="6508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en-US" sz="1200" u="none" cap="none" strike="noStrike">
                <a:solidFill>
                  <a:srgbClr val="000000"/>
                </a:solidFill>
                <a:latin typeface="Corbel"/>
                <a:ea typeface="Corbel"/>
                <a:cs typeface="Corbel"/>
                <a:sym typeface="Corbel"/>
              </a:rPr>
              <a:t>‹#›</a:t>
            </a:fld>
            <a:endParaRPr b="0" i="0" sz="1400" u="none" cap="none" strike="noStrike">
              <a:solidFill>
                <a:srgbClr val="000000"/>
              </a:solidFill>
              <a:latin typeface="Arial"/>
              <a:ea typeface="Arial"/>
              <a:cs typeface="Arial"/>
              <a:sym typeface="Arial"/>
            </a:endParaRPr>
          </a:p>
        </p:txBody>
      </p:sp>
      <p:sp>
        <p:nvSpPr>
          <p:cNvPr id="208" name="Google Shape;208;p9:notes"/>
          <p:cNvSpPr txBox="1"/>
          <p:nvPr/>
        </p:nvSpPr>
        <p:spPr>
          <a:xfrm>
            <a:off x="3884612"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Find activities the resident likes to do</a:t>
            </a:r>
            <a:endParaRPr sz="1200">
              <a:latin typeface="Calibri"/>
              <a:ea typeface="Calibri"/>
              <a:cs typeface="Calibri"/>
              <a:sym typeface="Calibri"/>
            </a:endParaRPr>
          </a:p>
          <a:p>
            <a:pPr indent="0" lvl="0" marL="0" rtl="0" algn="l">
              <a:lnSpc>
                <a:spcPct val="100000"/>
              </a:lnSpc>
              <a:spcBef>
                <a:spcPts val="0"/>
              </a:spcBef>
              <a:spcAft>
                <a:spcPts val="0"/>
              </a:spcAft>
              <a:buSzPts val="12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Remember what we talked about in Module 1, we discussed Age Friendly and the 4M’s?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By talking with your resident about What Matters, you may learn what sort of activities they enjoy </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lang="en-US" sz="1200">
                <a:latin typeface="Calibri"/>
                <a:ea typeface="Calibri"/>
                <a:cs typeface="Calibri"/>
                <a:sym typeface="Calibri"/>
              </a:rPr>
              <a:t>Then you can use this information to offer activities that help reduce problem behaviors.  </a:t>
            </a:r>
            <a:endParaRPr sz="1200">
              <a:latin typeface="Calibri"/>
              <a:ea typeface="Calibri"/>
              <a:cs typeface="Calibri"/>
              <a:sym typeface="Calibri"/>
            </a:endParaRPr>
          </a:p>
          <a:p>
            <a:pPr indent="0" lvl="0" marL="0" rtl="0" algn="l">
              <a:lnSpc>
                <a:spcPct val="90000"/>
              </a:lnSpc>
              <a:spcBef>
                <a:spcPts val="0"/>
              </a:spcBef>
              <a:spcAft>
                <a:spcPts val="0"/>
              </a:spcAft>
              <a:buSzPts val="1200"/>
              <a:buFont typeface="Calibri"/>
              <a:buNone/>
            </a:pPr>
            <a:r>
              <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you can identify a cause or trigger to a problem behavior, you should try to address it.</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Keep tasks and activities simple, enjoyable, and meaningful.</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Try telling a story or singing a song while doing tasks the resident finds distressing</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Look for things in the environment that can be changed or modified.</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Try to comfort the resident if they are distressed.</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If there is too much noise or activity in the room, move the resident to a new room and try to calm and reassure.</a:t>
            </a:r>
            <a:endParaRPr sz="1200">
              <a:latin typeface="Calibri"/>
              <a:ea typeface="Calibri"/>
              <a:cs typeface="Calibri"/>
              <a:sym typeface="Calibri"/>
            </a:endParaRPr>
          </a:p>
          <a:p>
            <a:pPr indent="0" lvl="0" marL="0" rtl="0" algn="l">
              <a:lnSpc>
                <a:spcPct val="90000"/>
              </a:lnSpc>
              <a:spcBef>
                <a:spcPts val="0"/>
              </a:spcBef>
              <a:spcAft>
                <a:spcPts val="0"/>
              </a:spcAft>
              <a:buClr>
                <a:schemeClr val="dk1"/>
              </a:buClr>
              <a:buSzPts val="1400"/>
              <a:buFont typeface="Arial"/>
              <a:buNone/>
            </a:pPr>
            <a:r>
              <a:t/>
            </a:r>
            <a:endParaRPr sz="1200">
              <a:latin typeface="Calibri"/>
              <a:ea typeface="Calibri"/>
              <a:cs typeface="Calibri"/>
              <a:sym typeface="Calibri"/>
            </a:endParaRPr>
          </a:p>
        </p:txBody>
      </p:sp>
      <p:sp>
        <p:nvSpPr>
          <p:cNvPr id="218" name="Google Shape;2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p:nvPr>
            <p:ph idx="2" type="sldImg"/>
          </p:nvPr>
        </p:nvSpPr>
        <p:spPr>
          <a:xfrm>
            <a:off x="636588" y="976313"/>
            <a:ext cx="5818187" cy="32734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 mentioned previously if you can identify a cause or trigger to a problem behavior, you should try to address it.</a:t>
            </a:r>
            <a:endParaRPr sz="1200">
              <a:latin typeface="Calibri"/>
              <a:ea typeface="Calibri"/>
              <a:cs typeface="Calibri"/>
              <a:sym typeface="Calibri"/>
            </a:endParaRPr>
          </a:p>
          <a:p>
            <a:pPr indent="0" lvl="0" marL="0" rtl="0" algn="l">
              <a:lnSpc>
                <a:spcPct val="80000"/>
              </a:lnSpc>
              <a:spcBef>
                <a:spcPts val="0"/>
              </a:spcBef>
              <a:spcAft>
                <a:spcPts val="0"/>
              </a:spcAft>
              <a:buSzPts val="1200"/>
              <a:buFont typeface="Calibri"/>
              <a:buNone/>
            </a:pPr>
            <a:r>
              <a:t/>
            </a:r>
            <a:endParaRPr sz="1200">
              <a:latin typeface="Calibri"/>
              <a:ea typeface="Calibri"/>
              <a:cs typeface="Calibri"/>
              <a:sym typeface="Calibri"/>
            </a:endParaRPr>
          </a:p>
          <a:p>
            <a:pPr indent="0" lvl="0" marL="0" rtl="0" algn="l">
              <a:lnSpc>
                <a:spcPct val="80000"/>
              </a:lnSpc>
              <a:spcBef>
                <a:spcPts val="0"/>
              </a:spcBef>
              <a:spcAft>
                <a:spcPts val="0"/>
              </a:spcAft>
              <a:buSzPts val="1200"/>
              <a:buFont typeface="Calibri"/>
              <a:buNone/>
            </a:pPr>
            <a:r>
              <a:rPr lang="en-US" sz="1200">
                <a:latin typeface="Calibri"/>
                <a:ea typeface="Calibri"/>
                <a:cs typeface="Calibri"/>
                <a:sym typeface="Calibri"/>
              </a:rPr>
              <a:t>This is especially true when providing personal care.  Here are some tips that may help:</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US" sz="1200">
                <a:latin typeface="Calibri"/>
                <a:ea typeface="Calibri"/>
                <a:cs typeface="Calibri"/>
                <a:sym typeface="Calibri"/>
              </a:rPr>
              <a:t> Personal care can be traumatic, humiliating</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US" sz="1200">
                <a:latin typeface="Calibri"/>
                <a:ea typeface="Calibri"/>
                <a:cs typeface="Calibri"/>
                <a:sym typeface="Calibri"/>
              </a:rPr>
              <a:t> Consider issues of privacy and modesty.  Be sure body parts are not exposed</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US" sz="1200">
                <a:latin typeface="Calibri"/>
                <a:ea typeface="Calibri"/>
                <a:cs typeface="Calibri"/>
                <a:sym typeface="Calibri"/>
              </a:rPr>
              <a:t>Look for signs that tell you WHY/WHAT about this is upsetting </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US" sz="1200">
                <a:latin typeface="Calibri"/>
                <a:ea typeface="Calibri"/>
                <a:cs typeface="Calibri"/>
                <a:sym typeface="Calibri"/>
              </a:rPr>
              <a:t>Tell the resident what you are going to do before you do it</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US" sz="1200">
                <a:latin typeface="Calibri"/>
                <a:ea typeface="Calibri"/>
                <a:cs typeface="Calibri"/>
                <a:sym typeface="Calibri"/>
              </a:rPr>
              <a:t>Touch the shoulder, back, arm of the resident to gently direct them to the activity</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US" sz="1200">
                <a:latin typeface="Calibri"/>
                <a:ea typeface="Calibri"/>
                <a:cs typeface="Calibri"/>
                <a:sym typeface="Calibri"/>
              </a:rPr>
              <a:t>Use adaptive equipment to help the resident feel safe: shower chair</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US" sz="1200">
                <a:latin typeface="Calibri"/>
                <a:ea typeface="Calibri"/>
                <a:cs typeface="Calibri"/>
                <a:sym typeface="Calibri"/>
              </a:rPr>
              <a:t>Residents may feel cold: use blankets for modesty and warmth </a:t>
            </a:r>
            <a:endParaRPr sz="1200">
              <a:latin typeface="Calibri"/>
              <a:ea typeface="Calibri"/>
              <a:cs typeface="Calibri"/>
              <a:sym typeface="Calibri"/>
            </a:endParaRPr>
          </a:p>
          <a:p>
            <a:pPr indent="0" lvl="0" marL="0" rtl="0" algn="l">
              <a:lnSpc>
                <a:spcPct val="100000"/>
              </a:lnSpc>
              <a:spcBef>
                <a:spcPts val="1000"/>
              </a:spcBef>
              <a:spcAft>
                <a:spcPts val="0"/>
              </a:spcAft>
              <a:buSzPts val="1400"/>
              <a:buNone/>
            </a:pPr>
            <a:r>
              <a:rPr lang="en-US" sz="1200">
                <a:latin typeface="Calibri"/>
                <a:ea typeface="Calibri"/>
                <a:cs typeface="Calibri"/>
                <a:sym typeface="Calibri"/>
              </a:rPr>
              <a:t>Are there any strategies that you use?</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sz="1100">
              <a:latin typeface="Calibri"/>
              <a:ea typeface="Calibri"/>
              <a:cs typeface="Calibri"/>
              <a:sym typeface="Calibri"/>
            </a:endParaRPr>
          </a:p>
        </p:txBody>
      </p:sp>
      <p:sp>
        <p:nvSpPr>
          <p:cNvPr id="246" name="Google Shape;246;p11:notes"/>
          <p:cNvSpPr txBox="1"/>
          <p:nvPr/>
        </p:nvSpPr>
        <p:spPr>
          <a:xfrm>
            <a:off x="2382837" y="12361862"/>
            <a:ext cx="1822450" cy="6508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en-US" sz="1200" u="none" cap="none" strike="noStrike">
                <a:solidFill>
                  <a:srgbClr val="000000"/>
                </a:solidFill>
                <a:latin typeface="Corbel"/>
                <a:ea typeface="Corbel"/>
                <a:cs typeface="Corbel"/>
                <a:sym typeface="Corbel"/>
              </a:rPr>
              <a:t>‹#›</a:t>
            </a:fld>
            <a:endParaRPr b="0" i="0" sz="1400" u="none" cap="none" strike="noStrike">
              <a:solidFill>
                <a:srgbClr val="000000"/>
              </a:solidFill>
              <a:latin typeface="Arial"/>
              <a:ea typeface="Arial"/>
              <a:cs typeface="Arial"/>
              <a:sym typeface="Arial"/>
            </a:endParaRPr>
          </a:p>
        </p:txBody>
      </p:sp>
      <p:sp>
        <p:nvSpPr>
          <p:cNvPr id="247" name="Google Shape;247;p11:notes"/>
          <p:cNvSpPr txBox="1"/>
          <p:nvPr/>
        </p:nvSpPr>
        <p:spPr>
          <a:xfrm>
            <a:off x="3884612" y="0"/>
            <a:ext cx="2971800" cy="458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2" name="Google Shape;22;p19"/>
          <p:cNvSpPr txBox="1"/>
          <p:nvPr>
            <p:ph idx="10" type="dt"/>
          </p:nvPr>
        </p:nvSpPr>
        <p:spPr>
          <a:xfrm>
            <a:off x="7605712" y="59563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1" type="ftr"/>
          </p:nvPr>
        </p:nvSpPr>
        <p:spPr>
          <a:xfrm>
            <a:off x="581025" y="5951537"/>
            <a:ext cx="691673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2" type="sldNum"/>
          </p:nvPr>
        </p:nvSpPr>
        <p:spPr>
          <a:xfrm>
            <a:off x="10558462" y="5956300"/>
            <a:ext cx="1016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1pPr>
            <a:lvl2pPr indent="0" lvl="1"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2pPr>
            <a:lvl3pPr indent="0" lvl="2"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3pPr>
            <a:lvl4pPr indent="0" lvl="3"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4pPr>
            <a:lvl5pPr indent="0" lvl="4"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5pPr>
            <a:lvl6pPr indent="0" lvl="5"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6pPr>
            <a:lvl7pPr indent="0" lvl="6"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7pPr>
            <a:lvl8pPr indent="0" lvl="7"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8pPr>
            <a:lvl9pPr indent="0" lvl="8" marL="0" marR="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3" name="Google Shape;9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bklank">
  <p:cSld name="Header bklank">
    <p:spTree>
      <p:nvGrpSpPr>
        <p:cNvPr id="110" name="Shape 11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115" name="Shape 115"/>
        <p:cNvGrpSpPr/>
        <p:nvPr/>
      </p:nvGrpSpPr>
      <p:grpSpPr>
        <a:xfrm>
          <a:off x="0" y="0"/>
          <a:ext cx="0" cy="0"/>
          <a:chOff x="0" y="0"/>
          <a:chExt cx="0" cy="0"/>
        </a:xfrm>
      </p:grpSpPr>
      <p:sp>
        <p:nvSpPr>
          <p:cNvPr id="116" name="Google Shape;116;p26"/>
          <p:cNvSpPr txBox="1"/>
          <p:nvPr>
            <p:ph type="title"/>
          </p:nvPr>
        </p:nvSpPr>
        <p:spPr>
          <a:xfrm>
            <a:off x="370452" y="5205045"/>
            <a:ext cx="4937760" cy="63255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6"/>
          <p:cNvSpPr/>
          <p:nvPr>
            <p:ph idx="2" type="pic"/>
          </p:nvPr>
        </p:nvSpPr>
        <p:spPr>
          <a:xfrm>
            <a:off x="5627076" y="0"/>
            <a:ext cx="6564923" cy="6857999"/>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123" name="Shape 123"/>
        <p:cNvGrpSpPr/>
        <p:nvPr/>
      </p:nvGrpSpPr>
      <p:grpSpPr>
        <a:xfrm>
          <a:off x="0" y="0"/>
          <a:ext cx="0" cy="0"/>
          <a:chOff x="0" y="0"/>
          <a:chExt cx="0" cy="0"/>
        </a:xfrm>
      </p:grpSpPr>
      <p:sp>
        <p:nvSpPr>
          <p:cNvPr id="124" name="Google Shape;124;p28"/>
          <p:cNvSpPr txBox="1"/>
          <p:nvPr>
            <p:ph type="title"/>
          </p:nvPr>
        </p:nvSpPr>
        <p:spPr>
          <a:xfrm>
            <a:off x="5792376" y="1846967"/>
            <a:ext cx="518160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8"/>
          <p:cNvSpPr txBox="1"/>
          <p:nvPr>
            <p:ph idx="1" type="body"/>
          </p:nvPr>
        </p:nvSpPr>
        <p:spPr>
          <a:xfrm>
            <a:off x="5809725" y="3104641"/>
            <a:ext cx="5181600" cy="1839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b="0" sz="32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8"/>
          <p:cNvSpPr txBox="1"/>
          <p:nvPr>
            <p:ph idx="2" type="body"/>
          </p:nvPr>
        </p:nvSpPr>
        <p:spPr>
          <a:xfrm>
            <a:off x="3570331" y="6204240"/>
            <a:ext cx="7646987" cy="538162"/>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b="0" sz="24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type="picTx">
  <p:cSld name="PICTURE_WITH_CAPTION_TEXT">
    <p:spTree>
      <p:nvGrpSpPr>
        <p:cNvPr id="41" name="Shape 41"/>
        <p:cNvGrpSpPr/>
        <p:nvPr/>
      </p:nvGrpSpPr>
      <p:grpSpPr>
        <a:xfrm>
          <a:off x="0" y="0"/>
          <a:ext cx="0" cy="0"/>
          <a:chOff x="0" y="0"/>
          <a:chExt cx="0" cy="0"/>
        </a:xfrm>
      </p:grpSpPr>
      <p:sp>
        <p:nvSpPr>
          <p:cNvPr id="42" name="Google Shape;42;g2c0588332da_0_8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2c0588332da_0_88"/>
          <p:cNvSpPr/>
          <p:nvPr>
            <p:ph idx="2" type="pic"/>
          </p:nvPr>
        </p:nvSpPr>
        <p:spPr>
          <a:xfrm>
            <a:off x="5183188" y="987425"/>
            <a:ext cx="6172200" cy="4873500"/>
          </a:xfrm>
          <a:prstGeom prst="rect">
            <a:avLst/>
          </a:prstGeom>
          <a:noFill/>
          <a:ln>
            <a:noFill/>
          </a:ln>
        </p:spPr>
      </p:sp>
      <p:sp>
        <p:nvSpPr>
          <p:cNvPr id="44" name="Google Shape;44;g2c0588332da_0_88"/>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g2c0588332da_0_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46" name="Google Shape;46;g2c0588332da_0_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47" name="Google Shape;47;g2c0588332da_0_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8" name="Shape 48"/>
        <p:cNvGrpSpPr/>
        <p:nvPr/>
      </p:nvGrpSpPr>
      <p:grpSpPr>
        <a:xfrm>
          <a:off x="0" y="0"/>
          <a:ext cx="0" cy="0"/>
          <a:chOff x="0" y="0"/>
          <a:chExt cx="0" cy="0"/>
        </a:xfrm>
      </p:grpSpPr>
      <p:sp>
        <p:nvSpPr>
          <p:cNvPr id="49" name="Google Shape;4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4" name="Shape 54"/>
        <p:cNvGrpSpPr/>
        <p:nvPr/>
      </p:nvGrpSpPr>
      <p:grpSpPr>
        <a:xfrm>
          <a:off x="0" y="0"/>
          <a:ext cx="0" cy="0"/>
          <a:chOff x="0" y="0"/>
          <a:chExt cx="0" cy="0"/>
        </a:xfrm>
      </p:grpSpPr>
      <p:sp>
        <p:nvSpPr>
          <p:cNvPr id="55" name="Google Shape;5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0" name="Shape 60"/>
        <p:cNvGrpSpPr/>
        <p:nvPr/>
      </p:nvGrpSpPr>
      <p:grpSpPr>
        <a:xfrm>
          <a:off x="0" y="0"/>
          <a:ext cx="0" cy="0"/>
          <a:chOff x="0" y="0"/>
          <a:chExt cx="0" cy="0"/>
        </a:xfrm>
      </p:grpSpPr>
      <p:sp>
        <p:nvSpPr>
          <p:cNvPr id="61" name="Google Shape;61;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p:nvPr>
            <p:ph idx="2" type="pic"/>
          </p:nvPr>
        </p:nvSpPr>
        <p:spPr>
          <a:xfrm>
            <a:off x="5183188" y="987425"/>
            <a:ext cx="6172200" cy="4873625"/>
          </a:xfrm>
          <a:prstGeom prst="rect">
            <a:avLst/>
          </a:prstGeom>
          <a:noFill/>
          <a:ln>
            <a:noFill/>
          </a:ln>
        </p:spPr>
      </p:sp>
      <p:sp>
        <p:nvSpPr>
          <p:cNvPr id="63" name="Google Shape;63;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4" name="Shape 74"/>
        <p:cNvGrpSpPr/>
        <p:nvPr/>
      </p:nvGrpSpPr>
      <p:grpSpPr>
        <a:xfrm>
          <a:off x="0" y="0"/>
          <a:ext cx="0" cy="0"/>
          <a:chOff x="0" y="0"/>
          <a:chExt cx="0" cy="0"/>
        </a:xfrm>
      </p:grpSpPr>
      <p:sp>
        <p:nvSpPr>
          <p:cNvPr id="75" name="Google Shape;75;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7" name="Google Shape;77;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9" name="Google Shape;79;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6.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Relationship Id="rId3"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7.png"/><Relationship Id="rId3" Type="http://schemas.openxmlformats.org/officeDocument/2006/relationships/slideLayout" Target="../slideLayouts/slideLayout1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nvSpPr>
        <p:spPr>
          <a:xfrm>
            <a:off x="446087" y="457200"/>
            <a:ext cx="3703637" cy="9525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8"/>
          <p:cNvSpPr txBox="1"/>
          <p:nvPr/>
        </p:nvSpPr>
        <p:spPr>
          <a:xfrm>
            <a:off x="8042275" y="454025"/>
            <a:ext cx="3703637" cy="98425"/>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8"/>
          <p:cNvSpPr txBox="1"/>
          <p:nvPr/>
        </p:nvSpPr>
        <p:spPr>
          <a:xfrm>
            <a:off x="4241800" y="457200"/>
            <a:ext cx="3703637" cy="92075"/>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8"/>
          <p:cNvSpPr txBox="1"/>
          <p:nvPr/>
        </p:nvSpPr>
        <p:spPr>
          <a:xfrm>
            <a:off x="446087" y="3086100"/>
            <a:ext cx="11263312" cy="3305175"/>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8"/>
          <p:cNvSpPr txBox="1"/>
          <p:nvPr>
            <p:ph type="title"/>
          </p:nvPr>
        </p:nvSpPr>
        <p:spPr>
          <a:xfrm>
            <a:off x="581025" y="704850"/>
            <a:ext cx="11029950" cy="11890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18"/>
          <p:cNvSpPr txBox="1"/>
          <p:nvPr>
            <p:ph idx="1" type="body"/>
          </p:nvPr>
        </p:nvSpPr>
        <p:spPr>
          <a:xfrm>
            <a:off x="581025" y="2335212"/>
            <a:ext cx="11029950" cy="352425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18"/>
          <p:cNvSpPr txBox="1"/>
          <p:nvPr>
            <p:ph idx="10" type="dt"/>
          </p:nvPr>
        </p:nvSpPr>
        <p:spPr>
          <a:xfrm>
            <a:off x="7605712" y="5956300"/>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8"/>
          <p:cNvSpPr txBox="1"/>
          <p:nvPr>
            <p:ph idx="11" type="ftr"/>
          </p:nvPr>
        </p:nvSpPr>
        <p:spPr>
          <a:xfrm>
            <a:off x="581025" y="5951537"/>
            <a:ext cx="691673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8"/>
          <p:cNvSpPr txBox="1"/>
          <p:nvPr>
            <p:ph idx="12" type="sldNum"/>
          </p:nvPr>
        </p:nvSpPr>
        <p:spPr>
          <a:xfrm>
            <a:off x="10558462" y="5956300"/>
            <a:ext cx="10160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1pPr>
            <a:lvl2pPr indent="0" lvl="1"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2pPr>
            <a:lvl3pPr indent="0" lvl="2"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3pPr>
            <a:lvl4pPr indent="0" lvl="3"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4pPr>
            <a:lvl5pPr indent="0" lvl="4"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5pPr>
            <a:lvl6pPr indent="0" lvl="5"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6pPr>
            <a:lvl7pPr indent="0" lvl="6"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7pPr>
            <a:lvl8pPr indent="0" lvl="7"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8pPr>
            <a:lvl9pPr indent="0" lvl="8" marL="0" marR="0" rtl="0" algn="r">
              <a:lnSpc>
                <a:spcPct val="100000"/>
              </a:lnSpc>
              <a:spcBef>
                <a:spcPts val="0"/>
              </a:spcBef>
              <a:spcAft>
                <a:spcPts val="0"/>
              </a:spcAft>
              <a:buClr>
                <a:srgbClr val="9F276A"/>
              </a:buClr>
              <a:buSzPts val="900"/>
              <a:buFont typeface="Gill Sans"/>
              <a:buNone/>
              <a:defRPr b="0" i="0" sz="900" u="none" cap="none" strike="noStrike">
                <a:solidFill>
                  <a:srgbClr val="9F276A"/>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2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2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2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3"/>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4"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pic>
        <p:nvPicPr>
          <p:cNvPr id="112" name="Google Shape;112;p25"/>
          <p:cNvPicPr preferRelativeResize="0"/>
          <p:nvPr/>
        </p:nvPicPr>
        <p:blipFill rotWithShape="1">
          <a:blip r:embed="rId1">
            <a:alphaModFix/>
          </a:blip>
          <a:srcRect b="0" l="0" r="0" t="0"/>
          <a:stretch/>
        </p:blipFill>
        <p:spPr>
          <a:xfrm>
            <a:off x="396875" y="3498850"/>
            <a:ext cx="1800225" cy="1481137"/>
          </a:xfrm>
          <a:prstGeom prst="rect">
            <a:avLst/>
          </a:prstGeom>
          <a:noFill/>
          <a:ln>
            <a:noFill/>
          </a:ln>
        </p:spPr>
      </p:pic>
      <p:sp>
        <p:nvSpPr>
          <p:cNvPr id="113" name="Google Shape;113;p2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25"/>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6"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7"/>
          <p:cNvPicPr preferRelativeResize="0"/>
          <p:nvPr/>
        </p:nvPicPr>
        <p:blipFill rotWithShape="1">
          <a:blip r:embed="rId1">
            <a:alphaModFix/>
          </a:blip>
          <a:srcRect b="0" l="0" r="0" t="0"/>
          <a:stretch/>
        </p:blipFill>
        <p:spPr>
          <a:xfrm>
            <a:off x="935037" y="1538287"/>
            <a:ext cx="4140200" cy="3405187"/>
          </a:xfrm>
          <a:prstGeom prst="rect">
            <a:avLst/>
          </a:prstGeom>
          <a:noFill/>
          <a:ln>
            <a:noFill/>
          </a:ln>
        </p:spPr>
      </p:pic>
      <p:pic>
        <p:nvPicPr>
          <p:cNvPr id="120" name="Google Shape;120;p27"/>
          <p:cNvPicPr preferRelativeResize="0"/>
          <p:nvPr/>
        </p:nvPicPr>
        <p:blipFill rotWithShape="1">
          <a:blip r:embed="rId2">
            <a:alphaModFix/>
          </a:blip>
          <a:srcRect b="0" l="0" r="0" t="0"/>
          <a:stretch/>
        </p:blipFill>
        <p:spPr>
          <a:xfrm>
            <a:off x="530225" y="6118225"/>
            <a:ext cx="2455862" cy="515937"/>
          </a:xfrm>
          <a:prstGeom prst="rect">
            <a:avLst/>
          </a:prstGeom>
          <a:noFill/>
          <a:ln>
            <a:noFill/>
          </a:ln>
        </p:spPr>
      </p:pic>
      <p:sp>
        <p:nvSpPr>
          <p:cNvPr id="121" name="Google Shape;121;p2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2" name="Google Shape;122;p27"/>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hyperlink" Target="http://www.alzheimersla.org/caregiver-tip-shee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8.jp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1"/>
          <p:cNvSpPr txBox="1"/>
          <p:nvPr/>
        </p:nvSpPr>
        <p:spPr>
          <a:xfrm>
            <a:off x="-166687"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
          <p:cNvSpPr txBox="1"/>
          <p:nvPr/>
        </p:nvSpPr>
        <p:spPr>
          <a:xfrm>
            <a:off x="8120062" y="457200"/>
            <a:ext cx="3617912" cy="5175250"/>
          </a:xfrm>
          <a:prstGeom prst="rect">
            <a:avLst/>
          </a:prstGeom>
          <a:solidFill>
            <a:srgbClr val="8C59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txBox="1"/>
          <p:nvPr>
            <p:ph type="ctrTitle"/>
          </p:nvPr>
        </p:nvSpPr>
        <p:spPr>
          <a:xfrm>
            <a:off x="8205787" y="1100137"/>
            <a:ext cx="3368675" cy="4279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48148"/>
              <a:buNone/>
            </a:pPr>
            <a:r>
              <a:rPr b="0" i="0" lang="en-US" sz="2700" u="none">
                <a:solidFill>
                  <a:srgbClr val="FFFFFF"/>
                </a:solidFill>
                <a:latin typeface="Gill Sans"/>
                <a:ea typeface="Gill Sans"/>
                <a:cs typeface="Gill Sans"/>
                <a:sym typeface="Gill Sans"/>
              </a:rPr>
              <a:t>WELCOME</a:t>
            </a:r>
            <a:br>
              <a:rPr b="0" i="0" lang="en-US" sz="2700" u="none">
                <a:solidFill>
                  <a:srgbClr val="FFFFFF"/>
                </a:solidFill>
                <a:latin typeface="Gill Sans"/>
                <a:ea typeface="Gill Sans"/>
                <a:cs typeface="Gill Sans"/>
                <a:sym typeface="Gill Sans"/>
              </a:rPr>
            </a:br>
            <a:r>
              <a:rPr b="0" i="0" lang="en-US" sz="2700" u="none">
                <a:solidFill>
                  <a:srgbClr val="FFFFFF"/>
                </a:solidFill>
                <a:latin typeface="Gill Sans"/>
                <a:ea typeface="Gill Sans"/>
                <a:cs typeface="Gill Sans"/>
                <a:sym typeface="Gill Sans"/>
              </a:rPr>
              <a:t> TO</a:t>
            </a:r>
            <a:br>
              <a:rPr b="0" i="0" lang="en-US" sz="2700" u="none">
                <a:solidFill>
                  <a:srgbClr val="FFFFFF"/>
                </a:solidFill>
                <a:latin typeface="Gill Sans"/>
                <a:ea typeface="Gill Sans"/>
                <a:cs typeface="Gill Sans"/>
                <a:sym typeface="Gill Sans"/>
              </a:rPr>
            </a:br>
            <a:r>
              <a:rPr b="0" i="0" lang="en-US" sz="2700" u="none">
                <a:solidFill>
                  <a:srgbClr val="FFFFFF"/>
                </a:solidFill>
                <a:latin typeface="Gill Sans"/>
                <a:ea typeface="Gill Sans"/>
                <a:cs typeface="Gill Sans"/>
                <a:sym typeface="Gill Sans"/>
              </a:rPr>
              <a:t>AGE-FRIENDLY STRATEGIES </a:t>
            </a:r>
            <a:br>
              <a:rPr b="0" i="0" lang="en-US" sz="2700" u="none">
                <a:solidFill>
                  <a:srgbClr val="FFFFFF"/>
                </a:solidFill>
                <a:latin typeface="Gill Sans"/>
                <a:ea typeface="Gill Sans"/>
                <a:cs typeface="Gill Sans"/>
                <a:sym typeface="Gill Sans"/>
              </a:rPr>
            </a:br>
            <a:r>
              <a:rPr b="0" i="0" lang="en-US" sz="2700" u="none">
                <a:solidFill>
                  <a:srgbClr val="FFFFFF"/>
                </a:solidFill>
                <a:latin typeface="Gill Sans"/>
                <a:ea typeface="Gill Sans"/>
                <a:cs typeface="Gill Sans"/>
                <a:sym typeface="Gill Sans"/>
              </a:rPr>
              <a:t>FOR </a:t>
            </a:r>
            <a:br>
              <a:rPr b="0" i="0" lang="en-US" sz="2700" u="none">
                <a:solidFill>
                  <a:srgbClr val="FFFFFF"/>
                </a:solidFill>
                <a:latin typeface="Gill Sans"/>
                <a:ea typeface="Gill Sans"/>
                <a:cs typeface="Gill Sans"/>
                <a:sym typeface="Gill Sans"/>
              </a:rPr>
            </a:br>
            <a:r>
              <a:rPr b="0" i="0" lang="en-US" sz="2700" u="none">
                <a:solidFill>
                  <a:srgbClr val="FFFFFF"/>
                </a:solidFill>
                <a:latin typeface="Gill Sans"/>
                <a:ea typeface="Gill Sans"/>
                <a:cs typeface="Gill Sans"/>
                <a:sym typeface="Gill Sans"/>
              </a:rPr>
              <a:t>NURSING HOME CNA’S</a:t>
            </a:r>
            <a:br>
              <a:rPr b="0" i="0" lang="en-US" sz="2400" u="none">
                <a:solidFill>
                  <a:srgbClr val="FFFFFF"/>
                </a:solidFill>
                <a:latin typeface="Gill Sans"/>
                <a:ea typeface="Gill Sans"/>
                <a:cs typeface="Gill Sans"/>
                <a:sym typeface="Gill Sans"/>
              </a:rPr>
            </a:br>
            <a:br>
              <a:rPr b="0" i="0" lang="en-US" sz="2400" u="none">
                <a:solidFill>
                  <a:srgbClr val="FFFFFF"/>
                </a:solidFill>
                <a:latin typeface="Gill Sans"/>
                <a:ea typeface="Gill Sans"/>
                <a:cs typeface="Gill Sans"/>
                <a:sym typeface="Gill Sans"/>
              </a:rPr>
            </a:br>
            <a:br>
              <a:rPr b="0" i="0" lang="en-US" sz="2400" u="none">
                <a:solidFill>
                  <a:srgbClr val="FFFFFF"/>
                </a:solidFill>
                <a:latin typeface="Gill Sans"/>
                <a:ea typeface="Gill Sans"/>
                <a:cs typeface="Gill Sans"/>
                <a:sym typeface="Gill Sans"/>
              </a:rPr>
            </a:br>
            <a:br>
              <a:rPr b="0" i="0" lang="en-US" sz="1400" u="none">
                <a:solidFill>
                  <a:srgbClr val="FFFFFF"/>
                </a:solidFill>
                <a:latin typeface="Gill Sans"/>
                <a:ea typeface="Gill Sans"/>
                <a:cs typeface="Gill Sans"/>
                <a:sym typeface="Gill Sans"/>
              </a:rPr>
            </a:br>
            <a:endParaRPr/>
          </a:p>
        </p:txBody>
      </p:sp>
      <p:pic>
        <p:nvPicPr>
          <p:cNvPr descr="Hands forming circle" id="135" name="Google Shape;135;p1"/>
          <p:cNvPicPr preferRelativeResize="0"/>
          <p:nvPr/>
        </p:nvPicPr>
        <p:blipFill rotWithShape="1">
          <a:blip r:embed="rId3">
            <a:alphaModFix/>
          </a:blip>
          <a:srcRect b="-1" l="0" r="5773" t="0"/>
          <a:stretch/>
        </p:blipFill>
        <p:spPr>
          <a:xfrm>
            <a:off x="454025" y="457200"/>
            <a:ext cx="7588250" cy="5899150"/>
          </a:xfrm>
          <a:prstGeom prst="rect">
            <a:avLst/>
          </a:prstGeom>
          <a:noFill/>
          <a:ln>
            <a:noFill/>
          </a:ln>
        </p:spPr>
      </p:pic>
      <p:sp>
        <p:nvSpPr>
          <p:cNvPr id="136" name="Google Shape;136;p1"/>
          <p:cNvSpPr txBox="1"/>
          <p:nvPr/>
        </p:nvSpPr>
        <p:spPr>
          <a:xfrm>
            <a:off x="8120062" y="5707062"/>
            <a:ext cx="3617912" cy="649287"/>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txBox="1"/>
          <p:nvPr>
            <p:ph idx="1" type="subTitle"/>
          </p:nvPr>
        </p:nvSpPr>
        <p:spPr>
          <a:xfrm>
            <a:off x="8362950" y="5691187"/>
            <a:ext cx="3254375" cy="64928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72"/>
              <a:buNone/>
            </a:pPr>
            <a:r>
              <a:t/>
            </a:r>
            <a:endParaRPr b="0" i="0" sz="1900" u="none">
              <a:solidFill>
                <a:srgbClr val="C29A6F"/>
              </a:solidFill>
              <a:latin typeface="Gill Sans"/>
              <a:ea typeface="Gill Sans"/>
              <a:cs typeface="Gill Sans"/>
              <a:sym typeface="Gill Sans"/>
            </a:endParaRPr>
          </a:p>
          <a:p>
            <a:pPr indent="0" lvl="0" marL="0" rtl="0" algn="ctr">
              <a:lnSpc>
                <a:spcPct val="90000"/>
              </a:lnSpc>
              <a:spcBef>
                <a:spcPts val="0"/>
              </a:spcBef>
              <a:spcAft>
                <a:spcPts val="0"/>
              </a:spcAft>
              <a:buSzPts val="1472"/>
              <a:buNone/>
            </a:pPr>
            <a:r>
              <a:rPr b="0" i="0" lang="en-US" sz="1900" u="none">
                <a:solidFill>
                  <a:srgbClr val="C29A6F"/>
                </a:solidFill>
                <a:latin typeface="Gill Sans"/>
                <a:ea typeface="Gill Sans"/>
                <a:cs typeface="Gill Sans"/>
                <a:sym typeface="Gill Sans"/>
              </a:rPr>
              <a:t>MODULE 3</a:t>
            </a:r>
            <a:endParaRPr/>
          </a:p>
          <a:p>
            <a:pPr indent="0" lvl="0" marL="0" rtl="0" algn="l">
              <a:lnSpc>
                <a:spcPct val="100000"/>
              </a:lnSpc>
              <a:spcBef>
                <a:spcPts val="320"/>
              </a:spcBef>
              <a:spcAft>
                <a:spcPts val="0"/>
              </a:spcAft>
              <a:buSzPts val="1472"/>
              <a:buNone/>
            </a:pPr>
            <a:r>
              <a:t/>
            </a:r>
            <a:endParaRPr b="0" i="0" sz="1900" u="none">
              <a:solidFill>
                <a:srgbClr val="C29A6F"/>
              </a:solidFill>
              <a:latin typeface="Gill Sans"/>
              <a:ea typeface="Gill Sans"/>
              <a:cs typeface="Gill Sans"/>
              <a:sym typeface="Gill Sans"/>
            </a:endParaRPr>
          </a:p>
        </p:txBody>
      </p:sp>
      <p:sp>
        <p:nvSpPr>
          <p:cNvPr id="138" name="Google Shape;138;p1"/>
          <p:cNvSpPr txBox="1"/>
          <p:nvPr/>
        </p:nvSpPr>
        <p:spPr>
          <a:xfrm>
            <a:off x="10558462" y="6400800"/>
            <a:ext cx="10160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C8089"/>
              </a:buClr>
              <a:buSzPts val="900"/>
              <a:buFont typeface="Gill Sans"/>
              <a:buNone/>
            </a:pPr>
            <a:fld id="{00000000-1234-1234-1234-123412341234}" type="slidenum">
              <a:rPr b="0" i="0" lang="en-US" sz="900" u="none" cap="none" strike="noStrike">
                <a:solidFill>
                  <a:srgbClr val="6C8089"/>
                </a:solidFill>
                <a:latin typeface="Gill Sans"/>
                <a:ea typeface="Gill Sans"/>
                <a:cs typeface="Gill Sans"/>
                <a:sym typeface="Gill Sans"/>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2"/>
          <p:cNvSpPr txBox="1"/>
          <p:nvPr>
            <p:ph idx="4294967295" type="title"/>
          </p:nvPr>
        </p:nvSpPr>
        <p:spPr>
          <a:xfrm>
            <a:off x="350837" y="557212"/>
            <a:ext cx="5661025" cy="16224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700"/>
              <a:buFont typeface="Arial"/>
              <a:buNone/>
            </a:pPr>
            <a:r>
              <a:rPr b="1" i="0" lang="en-US" sz="3700" u="none" cap="none" strike="noStrike">
                <a:solidFill>
                  <a:srgbClr val="7F7F7F"/>
                </a:solidFill>
                <a:latin typeface="Gill Sans"/>
                <a:ea typeface="Gill Sans"/>
                <a:cs typeface="Gill Sans"/>
                <a:sym typeface="Gill Sans"/>
              </a:rPr>
              <a:t>IDE</a:t>
            </a:r>
            <a:r>
              <a:rPr b="1" i="0" lang="en-US" sz="3700" u="none" cap="none" strike="noStrike">
                <a:solidFill>
                  <a:srgbClr val="FE0000"/>
                </a:solidFill>
                <a:latin typeface="Gill Sans"/>
                <a:ea typeface="Gill Sans"/>
                <a:cs typeface="Gill Sans"/>
                <a:sym typeface="Gill Sans"/>
              </a:rPr>
              <a:t>A</a:t>
            </a:r>
            <a:r>
              <a:rPr b="1" i="0" lang="en-US" sz="3700" u="none" cap="none" strike="noStrike">
                <a:solidFill>
                  <a:srgbClr val="7F7F7F"/>
                </a:solidFill>
                <a:latin typeface="Gill Sans"/>
                <a:ea typeface="Gill Sans"/>
                <a:cs typeface="Gill Sans"/>
                <a:sym typeface="Gill Sans"/>
              </a:rPr>
              <a:t>! 3</a:t>
            </a:r>
            <a:r>
              <a:rPr b="1" i="0" lang="en-US" sz="3700" u="none" cap="none" strike="noStrike">
                <a:solidFill>
                  <a:srgbClr val="000000"/>
                </a:solidFill>
                <a:latin typeface="Gill Sans"/>
                <a:ea typeface="Gill Sans"/>
                <a:cs typeface="Gill Sans"/>
                <a:sym typeface="Gill Sans"/>
              </a:rPr>
              <a:t>: Adjust:  Connection Strategies</a:t>
            </a:r>
            <a:endParaRPr/>
          </a:p>
        </p:txBody>
      </p:sp>
      <p:sp>
        <p:nvSpPr>
          <p:cNvPr id="259" name="Google Shape;259;p12"/>
          <p:cNvSpPr txBox="1"/>
          <p:nvPr>
            <p:ph idx="4294967295" type="body"/>
          </p:nvPr>
        </p:nvSpPr>
        <p:spPr>
          <a:xfrm>
            <a:off x="350824" y="2341550"/>
            <a:ext cx="5661000" cy="3786300"/>
          </a:xfrm>
          <a:prstGeom prst="rect">
            <a:avLst/>
          </a:prstGeom>
          <a:noFill/>
          <a:ln>
            <a:noFill/>
          </a:ln>
        </p:spPr>
        <p:txBody>
          <a:bodyPr anchorCtr="0" anchor="t" bIns="45700" lIns="91425" spcFirstLastPara="1" rIns="91425" wrap="square" tIns="45700">
            <a:normAutofit/>
          </a:bodyPr>
          <a:lstStyle/>
          <a:p>
            <a:pPr indent="-274637" lvl="0" marL="457200" marR="0" rtl="0" algn="l">
              <a:lnSpc>
                <a:spcPct val="90000"/>
              </a:lnSpc>
              <a:spcBef>
                <a:spcPts val="0"/>
              </a:spcBef>
              <a:spcAft>
                <a:spcPts val="0"/>
              </a:spcAft>
              <a:buClr>
                <a:srgbClr val="000000"/>
              </a:buClr>
              <a:buSzPts val="4000"/>
              <a:buFont typeface="Gill Sans"/>
              <a:buChar char="•"/>
            </a:pPr>
            <a:r>
              <a:rPr b="0" i="0" lang="en-US" sz="4000" u="none">
                <a:solidFill>
                  <a:srgbClr val="000000"/>
                </a:solidFill>
                <a:latin typeface="Gill Sans"/>
                <a:ea typeface="Gill Sans"/>
                <a:cs typeface="Gill Sans"/>
                <a:sym typeface="Gill Sans"/>
              </a:rPr>
              <a:t>Soothing music</a:t>
            </a:r>
            <a:endParaRPr/>
          </a:p>
          <a:p>
            <a:pPr indent="-274637" lvl="0" marL="457200" marR="0" rtl="0" algn="l">
              <a:lnSpc>
                <a:spcPct val="90000"/>
              </a:lnSpc>
              <a:spcBef>
                <a:spcPts val="1000"/>
              </a:spcBef>
              <a:spcAft>
                <a:spcPts val="0"/>
              </a:spcAft>
              <a:buClr>
                <a:srgbClr val="000000"/>
              </a:buClr>
              <a:buSzPts val="4000"/>
              <a:buFont typeface="Gill Sans"/>
              <a:buChar char="•"/>
            </a:pPr>
            <a:r>
              <a:rPr b="0" i="0" lang="en-US" sz="4000" u="none">
                <a:solidFill>
                  <a:srgbClr val="000000"/>
                </a:solidFill>
                <a:latin typeface="Gill Sans"/>
                <a:ea typeface="Gill Sans"/>
                <a:cs typeface="Gill Sans"/>
                <a:sym typeface="Gill Sans"/>
              </a:rPr>
              <a:t>Touch</a:t>
            </a:r>
            <a:endParaRPr/>
          </a:p>
          <a:p>
            <a:pPr indent="-277685" lvl="0" marL="457200" marR="0" rtl="0" algn="l">
              <a:lnSpc>
                <a:spcPct val="90000"/>
              </a:lnSpc>
              <a:spcBef>
                <a:spcPts val="1000"/>
              </a:spcBef>
              <a:spcAft>
                <a:spcPts val="0"/>
              </a:spcAft>
              <a:buClr>
                <a:srgbClr val="000000"/>
              </a:buClr>
              <a:buSzPts val="3360"/>
              <a:buFont typeface="Gill Sans"/>
              <a:buChar char="•"/>
            </a:pPr>
            <a:r>
              <a:rPr b="0" i="0" lang="en-US" sz="4000" u="none">
                <a:solidFill>
                  <a:srgbClr val="000000"/>
                </a:solidFill>
                <a:latin typeface="Gill Sans"/>
                <a:ea typeface="Gill Sans"/>
                <a:cs typeface="Gill Sans"/>
                <a:sym typeface="Gill Sans"/>
              </a:rPr>
              <a:t>Eye contact</a:t>
            </a:r>
            <a:r>
              <a:rPr b="0" i="0" lang="en-US" sz="3800" u="none">
                <a:solidFill>
                  <a:srgbClr val="000000"/>
                </a:solidFill>
                <a:latin typeface="Gill Sans"/>
                <a:ea typeface="Gill Sans"/>
                <a:cs typeface="Gill Sans"/>
                <a:sym typeface="Gill Sans"/>
              </a:rPr>
              <a:t> </a:t>
            </a:r>
            <a:endParaRPr/>
          </a:p>
          <a:p>
            <a:pPr indent="-293687" lvl="0" marL="457200" marR="0" rtl="0" algn="l">
              <a:lnSpc>
                <a:spcPct val="90000"/>
              </a:lnSpc>
              <a:spcBef>
                <a:spcPts val="1000"/>
              </a:spcBef>
              <a:spcAft>
                <a:spcPts val="0"/>
              </a:spcAft>
              <a:buClr>
                <a:srgbClr val="000000"/>
              </a:buClr>
              <a:buSzPts val="3800"/>
              <a:buFont typeface="Arial"/>
              <a:buNone/>
            </a:pPr>
            <a:r>
              <a:rPr lang="en-US" sz="3800">
                <a:latin typeface="Gill Sans"/>
                <a:ea typeface="Gill Sans"/>
                <a:cs typeface="Gill Sans"/>
                <a:sym typeface="Gill Sans"/>
              </a:rPr>
              <a:t>  </a:t>
            </a:r>
            <a:r>
              <a:rPr b="0" i="0" lang="en-US" sz="3800" u="none">
                <a:solidFill>
                  <a:srgbClr val="000000"/>
                </a:solidFill>
                <a:latin typeface="Gill Sans"/>
                <a:ea typeface="Gill Sans"/>
                <a:cs typeface="Gill Sans"/>
                <a:sym typeface="Gill Sans"/>
              </a:rPr>
              <a:t>(if culturally appropriate)</a:t>
            </a:r>
            <a:endParaRPr/>
          </a:p>
          <a:p>
            <a:pPr indent="-293687" lvl="0" marL="457200" marR="0" rtl="0" algn="l">
              <a:lnSpc>
                <a:spcPct val="90000"/>
              </a:lnSpc>
              <a:spcBef>
                <a:spcPts val="1000"/>
              </a:spcBef>
              <a:spcAft>
                <a:spcPts val="0"/>
              </a:spcAft>
              <a:buClr>
                <a:srgbClr val="000000"/>
              </a:buClr>
              <a:buSzPts val="2400"/>
              <a:buFont typeface="Arial"/>
              <a:buNone/>
            </a:pPr>
            <a:r>
              <a:t/>
            </a:r>
            <a:endParaRPr b="0" i="0" sz="2400" u="none">
              <a:solidFill>
                <a:srgbClr val="000000"/>
              </a:solidFill>
              <a:latin typeface="Calibri"/>
              <a:ea typeface="Calibri"/>
              <a:cs typeface="Calibri"/>
              <a:sym typeface="Calibri"/>
            </a:endParaRPr>
          </a:p>
          <a:p>
            <a:pPr indent="-293687" lvl="0" marL="457200" marR="0" rtl="0" algn="l">
              <a:lnSpc>
                <a:spcPct val="90000"/>
              </a:lnSpc>
              <a:spcBef>
                <a:spcPts val="1000"/>
              </a:spcBef>
              <a:spcAft>
                <a:spcPts val="0"/>
              </a:spcAft>
              <a:buClr>
                <a:srgbClr val="000000"/>
              </a:buClr>
              <a:buSzPts val="2400"/>
              <a:buFont typeface="Arial"/>
              <a:buNone/>
            </a:pPr>
            <a:r>
              <a:t/>
            </a:r>
            <a:endParaRPr b="0" i="0" sz="2400" u="none">
              <a:solidFill>
                <a:srgbClr val="000000"/>
              </a:solidFill>
              <a:latin typeface="Calibri"/>
              <a:ea typeface="Calibri"/>
              <a:cs typeface="Calibri"/>
              <a:sym typeface="Calibri"/>
            </a:endParaRPr>
          </a:p>
          <a:p>
            <a:pPr indent="-293687" lvl="0" marL="457200" marR="0" rtl="0" algn="l">
              <a:lnSpc>
                <a:spcPct val="90000"/>
              </a:lnSpc>
              <a:spcBef>
                <a:spcPts val="1000"/>
              </a:spcBef>
              <a:spcAft>
                <a:spcPts val="0"/>
              </a:spcAft>
              <a:buClr>
                <a:srgbClr val="000000"/>
              </a:buClr>
              <a:buSzPts val="2400"/>
              <a:buFont typeface="Arial"/>
              <a:buNone/>
            </a:pPr>
            <a:r>
              <a:t/>
            </a:r>
            <a:endParaRPr b="0" i="0" sz="2400" u="none">
              <a:solidFill>
                <a:srgbClr val="000000"/>
              </a:solidFill>
              <a:latin typeface="Calibri"/>
              <a:ea typeface="Calibri"/>
              <a:cs typeface="Calibri"/>
              <a:sym typeface="Calibri"/>
            </a:endParaRPr>
          </a:p>
          <a:p>
            <a:pPr indent="-76200" lvl="1" marL="685800" marR="0" rtl="0" algn="l">
              <a:lnSpc>
                <a:spcPct val="90000"/>
              </a:lnSpc>
              <a:spcBef>
                <a:spcPts val="50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514"/>
              <a:buNone/>
            </a:pPr>
            <a:r>
              <a:t/>
            </a:r>
            <a:endParaRPr b="0" i="0" sz="2400" u="none" cap="none" strike="noStrike">
              <a:solidFill>
                <a:srgbClr val="000000"/>
              </a:solidFill>
              <a:latin typeface="Calibri"/>
              <a:ea typeface="Calibri"/>
              <a:cs typeface="Calibri"/>
              <a:sym typeface="Calibri"/>
            </a:endParaRPr>
          </a:p>
        </p:txBody>
      </p:sp>
      <p:sp>
        <p:nvSpPr>
          <p:cNvPr id="260" name="Google Shape;260;p12"/>
          <p:cNvSpPr txBox="1"/>
          <p:nvPr/>
        </p:nvSpPr>
        <p:spPr>
          <a:xfrm>
            <a:off x="6189662" y="0"/>
            <a:ext cx="6099175"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2"/>
          <p:cNvSpPr/>
          <p:nvPr/>
        </p:nvSpPr>
        <p:spPr>
          <a:xfrm>
            <a:off x="6606562" y="416275"/>
            <a:ext cx="5130900" cy="57405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63500" dir="5400000" dist="1905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2"/>
          <p:cNvSpPr txBox="1"/>
          <p:nvPr/>
        </p:nvSpPr>
        <p:spPr>
          <a:xfrm>
            <a:off x="1612900" y="5638800"/>
            <a:ext cx="4178300"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2"/>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pic>
        <p:nvPicPr>
          <p:cNvPr id="264" name="Google Shape;264;p12"/>
          <p:cNvPicPr preferRelativeResize="0"/>
          <p:nvPr/>
        </p:nvPicPr>
        <p:blipFill rotWithShape="1">
          <a:blip r:embed="rId3">
            <a:alphaModFix/>
          </a:blip>
          <a:srcRect b="0" l="0" r="0" t="0"/>
          <a:stretch/>
        </p:blipFill>
        <p:spPr>
          <a:xfrm>
            <a:off x="6895525" y="1596337"/>
            <a:ext cx="4552950" cy="3380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3"/>
          <p:cNvSpPr txBox="1"/>
          <p:nvPr>
            <p:ph type="title"/>
          </p:nvPr>
        </p:nvSpPr>
        <p:spPr>
          <a:xfrm>
            <a:off x="369887" y="4138612"/>
            <a:ext cx="6704012" cy="16986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600"/>
              <a:buNone/>
            </a:pPr>
            <a:r>
              <a:rPr b="1" i="0" lang="en-US" sz="4000" u="sng">
                <a:solidFill>
                  <a:srgbClr val="000000"/>
                </a:solidFill>
                <a:latin typeface="Gill Sans"/>
                <a:ea typeface="Gill Sans"/>
                <a:cs typeface="Gill Sans"/>
                <a:sym typeface="Gill Sans"/>
              </a:rPr>
              <a:t>Strategies </a:t>
            </a:r>
            <a:br>
              <a:rPr b="1" i="0" lang="en-US" sz="4000" u="sng">
                <a:solidFill>
                  <a:srgbClr val="000000"/>
                </a:solidFill>
                <a:latin typeface="Gill Sans"/>
                <a:ea typeface="Gill Sans"/>
                <a:cs typeface="Gill Sans"/>
                <a:sym typeface="Gill Sans"/>
              </a:rPr>
            </a:br>
            <a:r>
              <a:rPr b="1" i="0" lang="en-US" sz="4000" u="sng">
                <a:solidFill>
                  <a:srgbClr val="000000"/>
                </a:solidFill>
                <a:latin typeface="Gill Sans"/>
                <a:ea typeface="Gill Sans"/>
                <a:cs typeface="Gill Sans"/>
                <a:sym typeface="Gill Sans"/>
              </a:rPr>
              <a:t>not solutions</a:t>
            </a:r>
            <a:endParaRPr/>
          </a:p>
        </p:txBody>
      </p:sp>
      <p:pic>
        <p:nvPicPr>
          <p:cNvPr descr="https://sp.yimg.com/ib/th?id=HN.608008107541859684&amp;pid=15.1" id="273" name="Google Shape;273;p13"/>
          <p:cNvPicPr preferRelativeResize="0"/>
          <p:nvPr/>
        </p:nvPicPr>
        <p:blipFill rotWithShape="1">
          <a:blip r:embed="rId3">
            <a:alphaModFix/>
          </a:blip>
          <a:srcRect b="0" l="0" r="0" t="0"/>
          <a:stretch/>
        </p:blipFill>
        <p:spPr>
          <a:xfrm>
            <a:off x="7138987" y="692150"/>
            <a:ext cx="3505200" cy="5145087"/>
          </a:xfrm>
          <a:prstGeom prst="rect">
            <a:avLst/>
          </a:prstGeom>
          <a:noFill/>
          <a:ln>
            <a:noFill/>
          </a:ln>
        </p:spPr>
      </p:pic>
      <p:sp>
        <p:nvSpPr>
          <p:cNvPr id="274" name="Google Shape;274;p13"/>
          <p:cNvSpPr/>
          <p:nvPr/>
        </p:nvSpPr>
        <p:spPr>
          <a:xfrm rot="-1260000">
            <a:off x="1868487" y="409575"/>
            <a:ext cx="3175000" cy="2967037"/>
          </a:xfrm>
          <a:prstGeom prst="ellipse">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Gill Sans"/>
              <a:buNone/>
            </a:pPr>
            <a:r>
              <a:rPr b="1" i="0" lang="en-US" sz="2800" u="none" cap="none" strike="noStrike">
                <a:solidFill>
                  <a:srgbClr val="000000"/>
                </a:solidFill>
                <a:latin typeface="Gill Sans"/>
                <a:ea typeface="Gill Sans"/>
                <a:cs typeface="Gill Sans"/>
                <a:sym typeface="Gill Sans"/>
              </a:rPr>
              <a:t>Trial and Error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5"/>
          <p:cNvSpPr txBox="1"/>
          <p:nvPr>
            <p:ph idx="4294967295" type="body"/>
          </p:nvPr>
        </p:nvSpPr>
        <p:spPr>
          <a:xfrm>
            <a:off x="1052514" y="2252662"/>
            <a:ext cx="7029450" cy="4035425"/>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rgbClr val="000000"/>
              </a:buClr>
              <a:buSzPts val="2800"/>
              <a:buFont typeface="Noto Sans Symbols"/>
              <a:buChar char="✔"/>
            </a:pPr>
            <a:r>
              <a:rPr b="0" i="0" lang="en-US" sz="2800" u="none">
                <a:solidFill>
                  <a:srgbClr val="000000"/>
                </a:solidFill>
                <a:latin typeface="Gill Sans"/>
                <a:ea typeface="Gill Sans"/>
                <a:cs typeface="Gill Sans"/>
                <a:sym typeface="Gill Sans"/>
              </a:rPr>
              <a:t>Is distressed when you try to bathe them</a:t>
            </a:r>
            <a:endParaRPr/>
          </a:p>
          <a:p>
            <a:pPr indent="-457200" lvl="0" marL="457200" marR="0" rtl="0" algn="l">
              <a:lnSpc>
                <a:spcPct val="90000"/>
              </a:lnSpc>
              <a:spcBef>
                <a:spcPts val="1000"/>
              </a:spcBef>
              <a:spcAft>
                <a:spcPts val="0"/>
              </a:spcAft>
              <a:buClr>
                <a:srgbClr val="000000"/>
              </a:buClr>
              <a:buSzPts val="2800"/>
              <a:buFont typeface="Noto Sans Symbols"/>
              <a:buChar char="✔"/>
            </a:pPr>
            <a:r>
              <a:rPr b="0" i="0" lang="en-US" sz="2800" u="none">
                <a:solidFill>
                  <a:srgbClr val="000000"/>
                </a:solidFill>
                <a:latin typeface="Gill Sans"/>
                <a:ea typeface="Gill Sans"/>
                <a:cs typeface="Gill Sans"/>
                <a:sym typeface="Gill Sans"/>
              </a:rPr>
              <a:t>Refuses to eat</a:t>
            </a:r>
            <a:endParaRPr/>
          </a:p>
          <a:p>
            <a:pPr indent="-457200" lvl="0" marL="457200" marR="0" rtl="0" algn="l">
              <a:lnSpc>
                <a:spcPct val="90000"/>
              </a:lnSpc>
              <a:spcBef>
                <a:spcPts val="1000"/>
              </a:spcBef>
              <a:spcAft>
                <a:spcPts val="0"/>
              </a:spcAft>
              <a:buClr>
                <a:srgbClr val="000000"/>
              </a:buClr>
              <a:buSzPts val="2800"/>
              <a:buFont typeface="Noto Sans Symbols"/>
              <a:buChar char="✔"/>
            </a:pPr>
            <a:r>
              <a:rPr b="0" i="0" lang="en-US" sz="2800" u="none">
                <a:solidFill>
                  <a:srgbClr val="000000"/>
                </a:solidFill>
                <a:latin typeface="Gill Sans"/>
                <a:ea typeface="Gill Sans"/>
                <a:cs typeface="Gill Sans"/>
                <a:sym typeface="Gill Sans"/>
              </a:rPr>
              <a:t>Is disrupting activities </a:t>
            </a:r>
            <a:endParaRPr/>
          </a:p>
          <a:p>
            <a:pPr indent="-457200" lvl="0" marL="457200" marR="0" rtl="0" algn="l">
              <a:lnSpc>
                <a:spcPct val="90000"/>
              </a:lnSpc>
              <a:spcBef>
                <a:spcPts val="1000"/>
              </a:spcBef>
              <a:spcAft>
                <a:spcPts val="0"/>
              </a:spcAft>
              <a:buClr>
                <a:srgbClr val="000000"/>
              </a:buClr>
              <a:buSzPts val="2800"/>
              <a:buFont typeface="Noto Sans Symbols"/>
              <a:buChar char="✔"/>
            </a:pPr>
            <a:r>
              <a:rPr b="0" i="0" lang="en-US" sz="2800" u="none">
                <a:solidFill>
                  <a:srgbClr val="000000"/>
                </a:solidFill>
                <a:latin typeface="Gill Sans"/>
                <a:ea typeface="Gill Sans"/>
                <a:cs typeface="Gill Sans"/>
                <a:sym typeface="Gill Sans"/>
              </a:rPr>
              <a:t>Is more confused than usual</a:t>
            </a:r>
            <a:endParaRPr/>
          </a:p>
          <a:p>
            <a:pPr indent="-457200" lvl="0" marL="457200" marR="0" rtl="0" algn="l">
              <a:lnSpc>
                <a:spcPct val="90000"/>
              </a:lnSpc>
              <a:spcBef>
                <a:spcPts val="1000"/>
              </a:spcBef>
              <a:spcAft>
                <a:spcPts val="0"/>
              </a:spcAft>
              <a:buClr>
                <a:srgbClr val="000000"/>
              </a:buClr>
              <a:buSzPts val="2800"/>
              <a:buFont typeface="Noto Sans Symbols"/>
              <a:buChar char="✔"/>
            </a:pPr>
            <a:r>
              <a:rPr b="0" i="0" lang="en-US" sz="2800" u="none">
                <a:solidFill>
                  <a:srgbClr val="000000"/>
                </a:solidFill>
                <a:latin typeface="Gill Sans"/>
                <a:ea typeface="Gill Sans"/>
                <a:cs typeface="Gill Sans"/>
                <a:sym typeface="Gill Sans"/>
              </a:rPr>
              <a:t>Strikes out at other residents or staff</a:t>
            </a:r>
            <a:endParaRPr/>
          </a:p>
          <a:p>
            <a:pPr indent="-457200" lvl="0" marL="457200" marR="0" rtl="0" algn="l">
              <a:lnSpc>
                <a:spcPct val="90000"/>
              </a:lnSpc>
              <a:spcBef>
                <a:spcPts val="1000"/>
              </a:spcBef>
              <a:spcAft>
                <a:spcPts val="0"/>
              </a:spcAft>
              <a:buClr>
                <a:srgbClr val="000000"/>
              </a:buClr>
              <a:buSzPts val="2800"/>
              <a:buFont typeface="Noto Sans Symbols"/>
              <a:buChar char="✔"/>
            </a:pPr>
            <a:r>
              <a:rPr b="0" i="0" lang="en-US" sz="2800" u="none">
                <a:solidFill>
                  <a:srgbClr val="000000"/>
                </a:solidFill>
                <a:latin typeface="Gill Sans"/>
                <a:ea typeface="Gill Sans"/>
                <a:cs typeface="Gill Sans"/>
                <a:sym typeface="Gill Sans"/>
              </a:rPr>
              <a:t>Starts crying when you approach them</a:t>
            </a:r>
            <a:endParaRPr/>
          </a:p>
          <a:p>
            <a:pPr indent="-457200" lvl="0" marL="457200" marR="0" rtl="0" algn="l">
              <a:lnSpc>
                <a:spcPct val="90000"/>
              </a:lnSpc>
              <a:spcBef>
                <a:spcPts val="1000"/>
              </a:spcBef>
              <a:spcAft>
                <a:spcPts val="0"/>
              </a:spcAft>
              <a:buClr>
                <a:srgbClr val="000000"/>
              </a:buClr>
              <a:buSzPts val="2800"/>
              <a:buFont typeface="Noto Sans Symbols"/>
              <a:buChar char="✔"/>
            </a:pPr>
            <a:r>
              <a:rPr b="0" i="0" lang="en-US" sz="2800" u="none">
                <a:solidFill>
                  <a:srgbClr val="000000"/>
                </a:solidFill>
                <a:latin typeface="Gill Sans"/>
                <a:ea typeface="Gill Sans"/>
                <a:cs typeface="Gill Sans"/>
                <a:sym typeface="Gill Sans"/>
              </a:rPr>
              <a:t>What else do you see in your work?</a:t>
            </a:r>
            <a:endParaRPr/>
          </a:p>
        </p:txBody>
      </p:sp>
      <p:sp>
        <p:nvSpPr>
          <p:cNvPr id="281" name="Google Shape;281;p15"/>
          <p:cNvSpPr txBox="1"/>
          <p:nvPr>
            <p:ph idx="4294967295" type="body"/>
          </p:nvPr>
        </p:nvSpPr>
        <p:spPr>
          <a:xfrm>
            <a:off x="923925" y="1482725"/>
            <a:ext cx="10515600" cy="511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500"/>
              <a:buFont typeface="Arial"/>
              <a:buNone/>
            </a:pPr>
            <a:r>
              <a:rPr b="0" i="0" lang="en-US" sz="3500" u="none">
                <a:solidFill>
                  <a:srgbClr val="000000"/>
                </a:solidFill>
                <a:latin typeface="Gill Sans"/>
                <a:ea typeface="Gill Sans"/>
                <a:cs typeface="Gill Sans"/>
                <a:sym typeface="Gill Sans"/>
              </a:rPr>
              <a:t>Practice: Use IDEA! when your resident ….</a:t>
            </a:r>
            <a:r>
              <a:rPr b="0" i="0" lang="en-US" sz="3200" u="none">
                <a:solidFill>
                  <a:srgbClr val="000000"/>
                </a:solidFill>
                <a:latin typeface="Gill Sans"/>
                <a:ea typeface="Gill Sans"/>
                <a:cs typeface="Gill Sans"/>
                <a:sym typeface="Gill Sans"/>
              </a:rPr>
              <a:t>.</a:t>
            </a:r>
            <a:endParaRPr/>
          </a:p>
        </p:txBody>
      </p:sp>
      <p:sp>
        <p:nvSpPr>
          <p:cNvPr id="282" name="Google Shape;282;p15"/>
          <p:cNvSpPr txBox="1"/>
          <p:nvPr>
            <p:ph idx="4294967295" type="title"/>
          </p:nvPr>
        </p:nvSpPr>
        <p:spPr>
          <a:xfrm>
            <a:off x="595312" y="0"/>
            <a:ext cx="7816850" cy="1600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rgbClr val="000000"/>
                </a:solidFill>
                <a:latin typeface="Gill Sans"/>
                <a:ea typeface="Gill Sans"/>
                <a:cs typeface="Gill Sans"/>
                <a:sym typeface="Gill Sans"/>
              </a:rPr>
              <a:t>Putting </a:t>
            </a:r>
            <a:r>
              <a:rPr b="1" i="0" lang="en-US" sz="4400" u="none" cap="none" strike="noStrike">
                <a:solidFill>
                  <a:srgbClr val="7F7F7F"/>
                </a:solidFill>
                <a:latin typeface="Gill Sans"/>
                <a:ea typeface="Gill Sans"/>
                <a:cs typeface="Gill Sans"/>
                <a:sym typeface="Gill Sans"/>
              </a:rPr>
              <a:t>IDEA! </a:t>
            </a:r>
            <a:r>
              <a:rPr b="1" i="0" lang="en-US" sz="4400" u="none" cap="none" strike="noStrike">
                <a:solidFill>
                  <a:srgbClr val="000000"/>
                </a:solidFill>
                <a:latin typeface="Gill Sans"/>
                <a:ea typeface="Gill Sans"/>
                <a:cs typeface="Gill Sans"/>
                <a:sym typeface="Gill Sans"/>
              </a:rPr>
              <a:t>Into action</a:t>
            </a:r>
            <a:endParaRPr/>
          </a:p>
        </p:txBody>
      </p:sp>
      <p:pic>
        <p:nvPicPr>
          <p:cNvPr descr="Icon&#10;&#10;Description automatically generated" id="283" name="Google Shape;283;p15"/>
          <p:cNvPicPr preferRelativeResize="0"/>
          <p:nvPr/>
        </p:nvPicPr>
        <p:blipFill rotWithShape="1">
          <a:blip r:embed="rId3">
            <a:alphaModFix/>
          </a:blip>
          <a:srcRect b="0" l="0" r="0" t="0"/>
          <a:stretch/>
        </p:blipFill>
        <p:spPr>
          <a:xfrm>
            <a:off x="7624762" y="1741487"/>
            <a:ext cx="4803775" cy="4819650"/>
          </a:xfrm>
          <a:prstGeom prst="rect">
            <a:avLst/>
          </a:prstGeom>
          <a:noFill/>
          <a:ln>
            <a:noFill/>
          </a:ln>
        </p:spPr>
      </p:pic>
      <p:sp>
        <p:nvSpPr>
          <p:cNvPr id="284" name="Google Shape;284;p15"/>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4"/>
          <p:cNvSpPr txBox="1"/>
          <p:nvPr>
            <p:ph idx="4294967295" type="body"/>
          </p:nvPr>
        </p:nvSpPr>
        <p:spPr>
          <a:xfrm>
            <a:off x="352425" y="1136650"/>
            <a:ext cx="3251200" cy="5467350"/>
          </a:xfrm>
          <a:prstGeom prst="rect">
            <a:avLst/>
          </a:prstGeom>
          <a:noFill/>
          <a:ln>
            <a:noFill/>
          </a:ln>
        </p:spPr>
        <p:txBody>
          <a:bodyPr anchorCtr="0" anchor="t" bIns="45700" lIns="91425" spcFirstLastPara="1" rIns="91425" wrap="square" tIns="45700">
            <a:noAutofit/>
          </a:bodyPr>
          <a:lstStyle/>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Anger</a:t>
            </a:r>
            <a:endParaRPr/>
          </a:p>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Anxiety</a:t>
            </a:r>
            <a:endParaRPr/>
          </a:p>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Bathing</a:t>
            </a:r>
            <a:endParaRPr/>
          </a:p>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Communication</a:t>
            </a:r>
            <a:endParaRPr/>
          </a:p>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Depression</a:t>
            </a:r>
            <a:endParaRPr/>
          </a:p>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Driving</a:t>
            </a:r>
            <a:endParaRPr/>
          </a:p>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Eating</a:t>
            </a:r>
            <a:endParaRPr/>
          </a:p>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Getting Lost</a:t>
            </a:r>
            <a:endParaRPr/>
          </a:p>
          <a:p>
            <a:pPr indent="-414337" lvl="0" marL="457200" marR="0" rtl="0" algn="l">
              <a:lnSpc>
                <a:spcPct val="115000"/>
              </a:lnSpc>
              <a:spcBef>
                <a:spcPts val="0"/>
              </a:spcBef>
              <a:spcAft>
                <a:spcPts val="0"/>
              </a:spcAft>
              <a:buClr>
                <a:srgbClr val="000000"/>
              </a:buClr>
              <a:buSzPts val="2800"/>
              <a:buFont typeface="Gill Sans"/>
              <a:buChar char="•"/>
            </a:pPr>
            <a:r>
              <a:rPr b="0" i="0" lang="en-US" sz="2800" u="none">
                <a:solidFill>
                  <a:srgbClr val="000000"/>
                </a:solidFill>
                <a:latin typeface="Gill Sans"/>
                <a:ea typeface="Gill Sans"/>
                <a:cs typeface="Gill Sans"/>
                <a:sym typeface="Gill Sans"/>
              </a:rPr>
              <a:t>Hallucinations</a:t>
            </a:r>
            <a:endParaRPr/>
          </a:p>
          <a:p>
            <a:pPr indent="0" lvl="0" marL="0" marR="0" rtl="0" algn="l">
              <a:lnSpc>
                <a:spcPct val="100000"/>
              </a:lnSpc>
              <a:spcBef>
                <a:spcPts val="0"/>
              </a:spcBef>
              <a:spcAft>
                <a:spcPts val="0"/>
              </a:spcAft>
              <a:buSzPts val="1400"/>
              <a:buNone/>
            </a:pPr>
            <a:r>
              <a:t/>
            </a:r>
            <a:endParaRPr b="0" i="0" sz="2800" u="none">
              <a:solidFill>
                <a:srgbClr val="000000"/>
              </a:solidFill>
              <a:latin typeface="Gill Sans"/>
              <a:ea typeface="Gill Sans"/>
              <a:cs typeface="Gill Sans"/>
              <a:sym typeface="Gill Sans"/>
            </a:endParaRPr>
          </a:p>
        </p:txBody>
      </p:sp>
      <p:pic>
        <p:nvPicPr>
          <p:cNvPr id="291" name="Google Shape;291;p14"/>
          <p:cNvPicPr preferRelativeResize="0"/>
          <p:nvPr>
            <p:ph idx="4294967295" type="body"/>
          </p:nvPr>
        </p:nvPicPr>
        <p:blipFill rotWithShape="1">
          <a:blip r:embed="rId3">
            <a:alphaModFix/>
          </a:blip>
          <a:srcRect b="0" l="0" r="0" t="0"/>
          <a:stretch/>
        </p:blipFill>
        <p:spPr>
          <a:xfrm>
            <a:off x="7293700" y="188900"/>
            <a:ext cx="4261800" cy="6064200"/>
          </a:xfrm>
          <a:prstGeom prst="rect">
            <a:avLst/>
          </a:prstGeom>
          <a:noFill/>
          <a:ln>
            <a:noFill/>
          </a:ln>
        </p:spPr>
      </p:pic>
      <p:sp>
        <p:nvSpPr>
          <p:cNvPr id="292" name="Google Shape;292;p14"/>
          <p:cNvSpPr txBox="1"/>
          <p:nvPr>
            <p:ph idx="4294967295" type="title"/>
          </p:nvPr>
        </p:nvSpPr>
        <p:spPr>
          <a:xfrm>
            <a:off x="103187" y="-82550"/>
            <a:ext cx="6640512"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rgbClr val="000000"/>
                </a:solidFill>
                <a:latin typeface="Gill Sans"/>
                <a:ea typeface="Gill Sans"/>
                <a:cs typeface="Gill Sans"/>
                <a:sym typeface="Gill Sans"/>
              </a:rPr>
              <a:t>  </a:t>
            </a:r>
            <a:r>
              <a:rPr b="1" i="0" lang="en-US" sz="4000" u="none" cap="none" strike="noStrike">
                <a:solidFill>
                  <a:srgbClr val="000000"/>
                </a:solidFill>
                <a:latin typeface="Gill Sans"/>
                <a:ea typeface="Gill Sans"/>
                <a:cs typeface="Gill Sans"/>
                <a:sym typeface="Gill Sans"/>
              </a:rPr>
              <a:t>Caregiver Tip Sheets</a:t>
            </a:r>
            <a:endParaRPr/>
          </a:p>
        </p:txBody>
      </p:sp>
      <p:sp>
        <p:nvSpPr>
          <p:cNvPr id="293" name="Google Shape;293;p14"/>
          <p:cNvSpPr txBox="1"/>
          <p:nvPr/>
        </p:nvSpPr>
        <p:spPr>
          <a:xfrm>
            <a:off x="352425" y="6119813"/>
            <a:ext cx="9917112" cy="73818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cap="none" strike="noStrike">
                <a:solidFill>
                  <a:srgbClr val="000000"/>
                </a:solidFill>
                <a:latin typeface="Gill Sans"/>
                <a:ea typeface="Gill Sans"/>
                <a:cs typeface="Gill Sans"/>
                <a:sym typeface="Gill Sans"/>
              </a:rPr>
              <a:t>Available in: English, Spanish, Japanese, Chinese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Gill Sans"/>
              <a:buNone/>
            </a:pPr>
            <a:r>
              <a:rPr b="0" i="0" lang="en-US" sz="1400" u="none" cap="none" strike="noStrike">
                <a:solidFill>
                  <a:srgbClr val="000000"/>
                </a:solidFill>
                <a:latin typeface="Gill Sans"/>
                <a:ea typeface="Gill Sans"/>
                <a:cs typeface="Gill Sans"/>
                <a:sym typeface="Gill Sans"/>
              </a:rPr>
              <a:t>Free to download</a:t>
            </a:r>
            <a:endParaRPr b="0" i="0" sz="1400" u="none" cap="none" strike="noStrike">
              <a:solidFill>
                <a:srgbClr val="0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www.Alzheimersla.org/caregiver-tip-sheets</a:t>
            </a:r>
            <a:r>
              <a:rPr b="0" i="0" lang="en-US" sz="1400" u="none" cap="none" strike="noStrike">
                <a:solidFill>
                  <a:srgbClr val="000000"/>
                </a:solidFill>
                <a:latin typeface="Gill Sans"/>
                <a:ea typeface="Gill Sans"/>
                <a:cs typeface="Gill Sans"/>
                <a:sym typeface="Gill Sans"/>
              </a:rPr>
              <a:t> </a:t>
            </a:r>
            <a:endParaRPr b="0" i="0" sz="1400" u="none" cap="none" strike="noStrike">
              <a:solidFill>
                <a:srgbClr val="000000"/>
              </a:solidFill>
              <a:latin typeface="Arial"/>
              <a:ea typeface="Arial"/>
              <a:cs typeface="Arial"/>
              <a:sym typeface="Arial"/>
            </a:endParaRPr>
          </a:p>
        </p:txBody>
      </p:sp>
      <p:sp>
        <p:nvSpPr>
          <p:cNvPr id="294" name="Google Shape;294;p14"/>
          <p:cNvSpPr txBox="1"/>
          <p:nvPr/>
        </p:nvSpPr>
        <p:spPr>
          <a:xfrm>
            <a:off x="3463786" y="1079958"/>
            <a:ext cx="3855600" cy="4148798"/>
          </a:xfrm>
          <a:prstGeom prst="rect">
            <a:avLst/>
          </a:prstGeom>
          <a:noFill/>
          <a:ln>
            <a:noFill/>
          </a:ln>
        </p:spPr>
        <p:txBody>
          <a:bodyPr anchorCtr="0" anchor="t" bIns="91425" lIns="91425" spcFirstLastPara="1" rIns="91425" wrap="square" tIns="91425">
            <a:spAutoFit/>
          </a:bodyPr>
          <a:lstStyle/>
          <a:p>
            <a:pPr indent="-457200" lvl="0" marL="5715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Keeping Home Safe</a:t>
            </a:r>
            <a:endParaRPr b="0" i="0" sz="1400" u="none" cap="none" strike="noStrike">
              <a:solidFill>
                <a:srgbClr val="000000"/>
              </a:solidFill>
              <a:latin typeface="Gill Sans"/>
              <a:ea typeface="Gill Sans"/>
              <a:cs typeface="Gill Sans"/>
              <a:sym typeface="Gill Sans"/>
            </a:endParaRPr>
          </a:p>
          <a:p>
            <a:pPr indent="-457200" lvl="0" marL="5715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Medications</a:t>
            </a:r>
            <a:endParaRPr b="0" i="0" sz="1400" u="none" cap="none" strike="noStrike">
              <a:solidFill>
                <a:srgbClr val="000000"/>
              </a:solidFill>
              <a:latin typeface="Gill Sans"/>
              <a:ea typeface="Gill Sans"/>
              <a:cs typeface="Gill Sans"/>
              <a:sym typeface="Gill Sans"/>
            </a:endParaRPr>
          </a:p>
          <a:p>
            <a:pPr indent="-457200" lvl="0" marL="5715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Paranoia</a:t>
            </a:r>
            <a:endParaRPr b="0" i="0" sz="1400" u="none" cap="none" strike="noStrike">
              <a:solidFill>
                <a:srgbClr val="000000"/>
              </a:solidFill>
              <a:latin typeface="Gill Sans"/>
              <a:ea typeface="Gill Sans"/>
              <a:cs typeface="Gill Sans"/>
              <a:sym typeface="Gill Sans"/>
            </a:endParaRPr>
          </a:p>
          <a:p>
            <a:pPr indent="-457200" lvl="0" marL="5715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Repeating</a:t>
            </a:r>
            <a:endParaRPr b="0" i="0" sz="1400" u="none" cap="none" strike="noStrike">
              <a:solidFill>
                <a:srgbClr val="000000"/>
              </a:solidFill>
              <a:latin typeface="Gill Sans"/>
              <a:ea typeface="Gill Sans"/>
              <a:cs typeface="Gill Sans"/>
              <a:sym typeface="Gill Sans"/>
            </a:endParaRPr>
          </a:p>
          <a:p>
            <a:pPr indent="-457200" lvl="0" marL="5715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Resistance</a:t>
            </a:r>
            <a:endParaRPr b="0" i="0" sz="1400" u="none" cap="none" strike="noStrike">
              <a:solidFill>
                <a:srgbClr val="000000"/>
              </a:solidFill>
              <a:latin typeface="Gill Sans"/>
              <a:ea typeface="Gill Sans"/>
              <a:cs typeface="Gill Sans"/>
              <a:sym typeface="Gill Sans"/>
            </a:endParaRPr>
          </a:p>
          <a:p>
            <a:pPr indent="-457200" lvl="0" marL="5715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Sleeping</a:t>
            </a:r>
            <a:endParaRPr b="0" i="0" sz="1400" u="none" cap="none" strike="noStrike">
              <a:solidFill>
                <a:srgbClr val="000000"/>
              </a:solidFill>
              <a:latin typeface="Gill Sans"/>
              <a:ea typeface="Gill Sans"/>
              <a:cs typeface="Gill Sans"/>
              <a:sym typeface="Gill Sans"/>
            </a:endParaRPr>
          </a:p>
          <a:p>
            <a:pPr indent="-457200" lvl="0" marL="5715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Sundowning</a:t>
            </a:r>
            <a:endParaRPr b="0" i="0" sz="1400" u="none" cap="none" strike="noStrike">
              <a:solidFill>
                <a:srgbClr val="000000"/>
              </a:solidFill>
              <a:latin typeface="Gill Sans"/>
              <a:ea typeface="Gill Sans"/>
              <a:cs typeface="Gill Sans"/>
              <a:sym typeface="Gill Sans"/>
            </a:endParaRPr>
          </a:p>
          <a:p>
            <a:pPr indent="-457200" lvl="0" marL="5715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Toileting</a:t>
            </a:r>
            <a:endParaRPr b="0" i="0" sz="1400" u="none" cap="none" strike="noStrike">
              <a:solidFill>
                <a:srgbClr val="000000"/>
              </a:solidFill>
              <a:latin typeface="Gill Sans"/>
              <a:ea typeface="Gill Sans"/>
              <a:cs typeface="Gill Sans"/>
              <a:sym typeface="Gill Sans"/>
            </a:endParaRPr>
          </a:p>
        </p:txBody>
      </p:sp>
      <p:sp>
        <p:nvSpPr>
          <p:cNvPr id="295" name="Google Shape;295;p14"/>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6567487" y="2308225"/>
            <a:ext cx="5108575" cy="10604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None/>
            </a:pPr>
            <a:r>
              <a:rPr b="1" i="0" lang="en-US" sz="5500" u="none">
                <a:solidFill>
                  <a:srgbClr val="000000"/>
                </a:solidFill>
                <a:latin typeface="Gill Sans"/>
                <a:ea typeface="Gill Sans"/>
                <a:cs typeface="Gill Sans"/>
                <a:sym typeface="Gill Sans"/>
              </a:rPr>
              <a:t>Thank You!</a:t>
            </a:r>
            <a:endParaRPr/>
          </a:p>
        </p:txBody>
      </p:sp>
      <p:pic>
        <p:nvPicPr>
          <p:cNvPr id="302" name="Google Shape;302;p17"/>
          <p:cNvPicPr preferRelativeResize="0"/>
          <p:nvPr/>
        </p:nvPicPr>
        <p:blipFill rotWithShape="1">
          <a:blip r:embed="rId3">
            <a:alphaModFix/>
          </a:blip>
          <a:srcRect b="0" l="0" r="0" t="0"/>
          <a:stretch/>
        </p:blipFill>
        <p:spPr>
          <a:xfrm>
            <a:off x="7437437" y="5672137"/>
            <a:ext cx="4451350" cy="817562"/>
          </a:xfrm>
          <a:prstGeom prst="rect">
            <a:avLst/>
          </a:prstGeom>
          <a:noFill/>
          <a:ln>
            <a:noFill/>
          </a:ln>
        </p:spPr>
      </p:pic>
      <p:pic>
        <p:nvPicPr>
          <p:cNvPr descr="A logo with text on it&#10;&#10;Description automatically generated" id="303" name="Google Shape;303;p17"/>
          <p:cNvPicPr preferRelativeResize="0"/>
          <p:nvPr/>
        </p:nvPicPr>
        <p:blipFill rotWithShape="1">
          <a:blip r:embed="rId4">
            <a:alphaModFix/>
          </a:blip>
          <a:srcRect b="0" l="0" r="0" t="0"/>
          <a:stretch/>
        </p:blipFill>
        <p:spPr>
          <a:xfrm>
            <a:off x="4265946" y="4839484"/>
            <a:ext cx="1830054" cy="18300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txBox="1"/>
          <p:nvPr>
            <p:ph type="ctrTitle"/>
          </p:nvPr>
        </p:nvSpPr>
        <p:spPr>
          <a:xfrm>
            <a:off x="1382712" y="606425"/>
            <a:ext cx="9144000" cy="10509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0" i="0" lang="en-US" sz="6000" u="none">
                <a:solidFill>
                  <a:srgbClr val="000000"/>
                </a:solidFill>
                <a:latin typeface="Gill Sans"/>
                <a:ea typeface="Gill Sans"/>
                <a:cs typeface="Gill Sans"/>
                <a:sym typeface="Gill Sans"/>
              </a:rPr>
              <a:t>Funding Disclosures</a:t>
            </a:r>
            <a:endParaRPr/>
          </a:p>
        </p:txBody>
      </p:sp>
      <p:sp>
        <p:nvSpPr>
          <p:cNvPr id="145" name="Google Shape;145;p3"/>
          <p:cNvSpPr txBox="1"/>
          <p:nvPr>
            <p:ph idx="1" type="subTitle"/>
          </p:nvPr>
        </p:nvSpPr>
        <p:spPr>
          <a:xfrm>
            <a:off x="1524000" y="2338387"/>
            <a:ext cx="9144000" cy="481012"/>
          </a:xfrm>
          <a:prstGeom prst="rect">
            <a:avLst/>
          </a:prstGeom>
          <a:noFill/>
          <a:ln>
            <a:noFill/>
          </a:ln>
        </p:spPr>
        <p:txBody>
          <a:bodyPr anchorCtr="0" anchor="t" bIns="45700" lIns="91425" spcFirstLastPara="1" rIns="91425" wrap="square" tIns="45700">
            <a:normAutofit/>
          </a:bodyPr>
          <a:lstStyle/>
          <a:p>
            <a:pPr indent="0" lvl="0" marL="0" rtl="0" algn="ctr">
              <a:lnSpc>
                <a:spcPct val="95000"/>
              </a:lnSpc>
              <a:spcBef>
                <a:spcPts val="1200"/>
              </a:spcBef>
              <a:spcAft>
                <a:spcPts val="0"/>
              </a:spcAft>
              <a:buSzPts val="2400"/>
              <a:buNone/>
            </a:pPr>
            <a:r>
              <a:rPr b="0" i="0" lang="en-US" sz="1500" u="none">
                <a:solidFill>
                  <a:srgbClr val="000000"/>
                </a:solidFill>
                <a:latin typeface="Gill Sans"/>
                <a:ea typeface="Gill Sans"/>
                <a:cs typeface="Gill Sans"/>
                <a:sym typeface="Gill Sans"/>
              </a:rPr>
              <a:t>Derived from the work of Alzheimer’s Los Angeles and partners under ACL grant #90ADPI0024-01-00</a:t>
            </a:r>
            <a:endParaRPr/>
          </a:p>
          <a:p>
            <a:pPr indent="0" lvl="0" marL="0" rtl="0" algn="ctr">
              <a:lnSpc>
                <a:spcPct val="90000"/>
              </a:lnSpc>
              <a:spcBef>
                <a:spcPts val="1000"/>
              </a:spcBef>
              <a:spcAft>
                <a:spcPts val="0"/>
              </a:spcAft>
              <a:buClr>
                <a:schemeClr val="dk1"/>
              </a:buClr>
              <a:buSzPts val="2400"/>
              <a:buNone/>
            </a:pPr>
            <a:r>
              <a:t/>
            </a:r>
            <a:endParaRPr b="0" i="0" sz="1500" u="none">
              <a:solidFill>
                <a:srgbClr val="000000"/>
              </a:solidFill>
              <a:latin typeface="Gill Sans"/>
              <a:ea typeface="Gill Sans"/>
              <a:cs typeface="Gill Sans"/>
              <a:sym typeface="Gill Sans"/>
            </a:endParaRPr>
          </a:p>
        </p:txBody>
      </p:sp>
      <p:sp>
        <p:nvSpPr>
          <p:cNvPr id="146" name="Google Shape;146;p3"/>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147" name="Google Shape;147;p3"/>
          <p:cNvSpPr txBox="1"/>
          <p:nvPr/>
        </p:nvSpPr>
        <p:spPr>
          <a:xfrm>
            <a:off x="187325" y="3429000"/>
            <a:ext cx="11817350" cy="69215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Gill Sans"/>
              <a:buNone/>
            </a:pPr>
            <a:r>
              <a:rPr b="0" i="0" lang="en-US" sz="1100" u="none" cap="none" strike="noStrike">
                <a:solidFill>
                  <a:srgbClr val="000000"/>
                </a:solidFill>
                <a:latin typeface="Gill Sans"/>
                <a:ea typeface="Gill Sans"/>
                <a:cs typeface="Gill Sans"/>
                <a:sym typeface="Gill Sans"/>
              </a:rPr>
              <a:t>This project is/was supported by the Health Resources and Services Administration (HRSA) of the U.S. Department of Health and Human Services (HHS) under grant number U1QHP28740, Geriatrics Workforce Enhancement Program for $3.5 million. This information or content and conclusions are those of the author and should not be construed as the official position or policy or, nor should any endorsements be inferred by, HRSA, HHS or the U.S. Government.</a:t>
            </a:r>
            <a:endParaRPr b="0" i="0" sz="1400" u="none" cap="none" strike="noStrike">
              <a:solidFill>
                <a:srgbClr val="000000"/>
              </a:solidFill>
              <a:latin typeface="Arial"/>
              <a:ea typeface="Arial"/>
              <a:cs typeface="Arial"/>
              <a:sym typeface="Arial"/>
            </a:endParaRPr>
          </a:p>
        </p:txBody>
      </p:sp>
      <p:pic>
        <p:nvPicPr>
          <p:cNvPr id="148" name="Google Shape;148;p3"/>
          <p:cNvPicPr preferRelativeResize="0"/>
          <p:nvPr/>
        </p:nvPicPr>
        <p:blipFill rotWithShape="1">
          <a:blip r:embed="rId3">
            <a:alphaModFix/>
          </a:blip>
          <a:srcRect b="0" l="0" r="0" t="0"/>
          <a:stretch/>
        </p:blipFill>
        <p:spPr>
          <a:xfrm>
            <a:off x="588962" y="5054600"/>
            <a:ext cx="2700337" cy="692150"/>
          </a:xfrm>
          <a:prstGeom prst="rect">
            <a:avLst/>
          </a:prstGeom>
          <a:noFill/>
          <a:ln>
            <a:noFill/>
          </a:ln>
        </p:spPr>
      </p:pic>
      <p:pic>
        <p:nvPicPr>
          <p:cNvPr descr="Text&#10;&#10;Description automatically generated" id="149" name="Google Shape;149;p3"/>
          <p:cNvPicPr preferRelativeResize="0"/>
          <p:nvPr/>
        </p:nvPicPr>
        <p:blipFill rotWithShape="1">
          <a:blip r:embed="rId4">
            <a:alphaModFix/>
          </a:blip>
          <a:srcRect b="0" l="0" r="0" t="0"/>
          <a:stretch/>
        </p:blipFill>
        <p:spPr>
          <a:xfrm>
            <a:off x="8258175" y="5086350"/>
            <a:ext cx="3195637" cy="660400"/>
          </a:xfrm>
          <a:prstGeom prst="rect">
            <a:avLst/>
          </a:prstGeom>
          <a:noFill/>
          <a:ln>
            <a:noFill/>
          </a:ln>
        </p:spPr>
      </p:pic>
      <p:pic>
        <p:nvPicPr>
          <p:cNvPr descr="A logo with text on it&#10;&#10;Description automatically generated" id="150" name="Google Shape;150;p3"/>
          <p:cNvPicPr preferRelativeResize="0"/>
          <p:nvPr/>
        </p:nvPicPr>
        <p:blipFill rotWithShape="1">
          <a:blip r:embed="rId5">
            <a:alphaModFix/>
          </a:blip>
          <a:srcRect b="0" l="0" r="0" t="0"/>
          <a:stretch/>
        </p:blipFill>
        <p:spPr>
          <a:xfrm>
            <a:off x="5039685" y="4421521"/>
            <a:ext cx="1830054" cy="18300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nvSpPr>
        <p:spPr>
          <a:xfrm>
            <a:off x="1122362" y="457200"/>
            <a:ext cx="10760075" cy="13747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7F7F7F"/>
              </a:buClr>
              <a:buSzPts val="4800"/>
              <a:buFont typeface="Gill Sans"/>
              <a:buNone/>
            </a:pPr>
            <a:r>
              <a:rPr b="1" i="0" lang="en-US" sz="4800" u="none" cap="none" strike="noStrike">
                <a:solidFill>
                  <a:srgbClr val="7F7F7F"/>
                </a:solidFill>
                <a:latin typeface="Gill Sans"/>
                <a:ea typeface="Gill Sans"/>
                <a:cs typeface="Gill Sans"/>
                <a:sym typeface="Gill Sans"/>
              </a:rPr>
              <a:t>IDEA! </a:t>
            </a:r>
            <a:r>
              <a:rPr b="0" i="0" lang="en-US" sz="4800" u="none" cap="none" strike="noStrike">
                <a:solidFill>
                  <a:srgbClr val="000000"/>
                </a:solidFill>
                <a:latin typeface="Gill Sans"/>
                <a:ea typeface="Gill Sans"/>
                <a:cs typeface="Gill Sans"/>
                <a:sym typeface="Gill Sans"/>
              </a:rPr>
              <a:t> PART 1 Review</a:t>
            </a:r>
            <a:endParaRPr b="0" i="0" sz="1400" u="none" cap="none" strike="noStrike">
              <a:solidFill>
                <a:srgbClr val="000000"/>
              </a:solidFill>
              <a:latin typeface="Arial"/>
              <a:ea typeface="Arial"/>
              <a:cs typeface="Arial"/>
              <a:sym typeface="Arial"/>
            </a:endParaRPr>
          </a:p>
        </p:txBody>
      </p:sp>
      <p:grpSp>
        <p:nvGrpSpPr>
          <p:cNvPr id="157" name="Google Shape;157;p4"/>
          <p:cNvGrpSpPr/>
          <p:nvPr/>
        </p:nvGrpSpPr>
        <p:grpSpPr>
          <a:xfrm>
            <a:off x="588962" y="2195512"/>
            <a:ext cx="11131550" cy="3600450"/>
            <a:chOff x="533394" y="376271"/>
            <a:chExt cx="10209331" cy="3600001"/>
          </a:xfrm>
        </p:grpSpPr>
        <p:sp>
          <p:nvSpPr>
            <p:cNvPr id="158" name="Google Shape;158;p4"/>
            <p:cNvSpPr/>
            <p:nvPr/>
          </p:nvSpPr>
          <p:spPr>
            <a:xfrm>
              <a:off x="1928508" y="376271"/>
              <a:ext cx="2427336" cy="2296338"/>
            </a:xfrm>
            <a:prstGeom prst="ellipse">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2512800" y="844271"/>
              <a:ext cx="1260000" cy="1260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4"/>
            <p:cNvSpPr txBox="1"/>
            <p:nvPr/>
          </p:nvSpPr>
          <p:spPr>
            <a:xfrm>
              <a:off x="533394" y="3256272"/>
              <a:ext cx="52188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
            <p:cNvSpPr txBox="1"/>
            <p:nvPr/>
          </p:nvSpPr>
          <p:spPr>
            <a:xfrm>
              <a:off x="533394" y="3220097"/>
              <a:ext cx="52188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2300"/>
                <a:buFont typeface="Gill Sans"/>
                <a:buNone/>
              </a:pPr>
              <a:r>
                <a:rPr b="0" i="0" lang="en-US" sz="2300" u="none" cap="none" strike="noStrike">
                  <a:solidFill>
                    <a:srgbClr val="000000"/>
                  </a:solidFill>
                  <a:latin typeface="Gill Sans"/>
                  <a:ea typeface="Gill Sans"/>
                  <a:cs typeface="Gill Sans"/>
                  <a:sym typeface="Gill Sans"/>
                </a:rPr>
                <a:t>WHAT BEHAVIORS IN YOUR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300"/>
                <a:buFont typeface="Gill Sans"/>
                <a:buNone/>
              </a:pPr>
              <a:r>
                <a:rPr b="0" i="0" lang="en-US" sz="2300" u="none" cap="none" strike="noStrike">
                  <a:solidFill>
                    <a:srgbClr val="000000"/>
                  </a:solidFill>
                  <a:latin typeface="Gill Sans"/>
                  <a:ea typeface="Gill Sans"/>
                  <a:cs typeface="Gill Sans"/>
                  <a:sym typeface="Gill Sans"/>
                </a:rPr>
                <a:t>RESIDENTS DID YOU NOTICE? </a:t>
              </a:r>
              <a:endParaRPr b="0" i="0" sz="1400" u="none" cap="none" strike="noStrike">
                <a:solidFill>
                  <a:srgbClr val="000000"/>
                </a:solidFill>
                <a:latin typeface="Arial"/>
                <a:ea typeface="Arial"/>
                <a:cs typeface="Arial"/>
                <a:sym typeface="Arial"/>
              </a:endParaRPr>
            </a:p>
          </p:txBody>
        </p:sp>
        <p:sp>
          <p:nvSpPr>
            <p:cNvPr id="162" name="Google Shape;162;p4"/>
            <p:cNvSpPr/>
            <p:nvPr/>
          </p:nvSpPr>
          <p:spPr>
            <a:xfrm>
              <a:off x="7084205" y="376271"/>
              <a:ext cx="2303725" cy="2296338"/>
            </a:xfrm>
            <a:prstGeom prst="ellipse">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7552206" y="844271"/>
              <a:ext cx="1260000" cy="1260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nvSpPr>
          <p:spPr>
            <a:xfrm>
              <a:off x="6382206" y="3256272"/>
              <a:ext cx="36000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
            <p:cNvSpPr txBox="1"/>
            <p:nvPr/>
          </p:nvSpPr>
          <p:spPr>
            <a:xfrm>
              <a:off x="6178364" y="3147334"/>
              <a:ext cx="4564361" cy="72967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2300"/>
                <a:buFont typeface="Gill Sans"/>
                <a:buNone/>
              </a:pPr>
              <a:r>
                <a:rPr b="0" i="0" lang="en-US" sz="2300" u="none" cap="none" strike="noStrike">
                  <a:solidFill>
                    <a:srgbClr val="000000"/>
                  </a:solidFill>
                  <a:latin typeface="Gill Sans"/>
                  <a:ea typeface="Gill Sans"/>
                  <a:cs typeface="Gill Sans"/>
                  <a:sym typeface="Gill Sans"/>
                </a:rPr>
                <a:t>WHAT BUCKET DID THAT BEHAVIOR FALL IN TO?</a:t>
              </a:r>
              <a:endParaRPr b="0" i="0" sz="17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Gill Sans"/>
                <a:ea typeface="Gill Sans"/>
                <a:cs typeface="Gill Sans"/>
                <a:sym typeface="Gill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ph idx="4294967295" type="title"/>
          </p:nvPr>
        </p:nvSpPr>
        <p:spPr>
          <a:xfrm>
            <a:off x="182562" y="423862"/>
            <a:ext cx="5267325" cy="168275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000000"/>
                </a:solidFill>
                <a:latin typeface="Gill Sans"/>
                <a:ea typeface="Gill Sans"/>
                <a:cs typeface="Gill Sans"/>
                <a:sym typeface="Gill Sans"/>
              </a:rPr>
              <a:t>IDE</a:t>
            </a:r>
            <a:r>
              <a:rPr b="1" i="0" lang="en-US" sz="3600" u="none" cap="none" strike="noStrike">
                <a:solidFill>
                  <a:srgbClr val="FE0000"/>
                </a:solidFill>
                <a:latin typeface="Gill Sans"/>
                <a:ea typeface="Gill Sans"/>
                <a:cs typeface="Gill Sans"/>
                <a:sym typeface="Gill Sans"/>
              </a:rPr>
              <a:t>A!</a:t>
            </a:r>
            <a:r>
              <a:rPr b="1" i="0" lang="en-US" sz="3600" u="none" cap="none" strike="noStrike">
                <a:solidFill>
                  <a:srgbClr val="000000"/>
                </a:solidFill>
                <a:latin typeface="Gill Sans"/>
                <a:ea typeface="Gill Sans"/>
                <a:cs typeface="Gill Sans"/>
                <a:sym typeface="Gill Sans"/>
              </a:rPr>
              <a:t> </a:t>
            </a:r>
            <a:r>
              <a:rPr b="1" i="0" lang="en-US" sz="2900" u="none" cap="none" strike="noStrike">
                <a:solidFill>
                  <a:srgbClr val="000000"/>
                </a:solidFill>
                <a:latin typeface="Gill Sans"/>
                <a:ea typeface="Gill Sans"/>
                <a:cs typeface="Gill Sans"/>
                <a:sym typeface="Gill Sans"/>
              </a:rPr>
              <a:t>An approach to help </a:t>
            </a:r>
            <a:r>
              <a:rPr b="1" i="0" lang="en-US" sz="3000" u="none" cap="none" strike="noStrike">
                <a:solidFill>
                  <a:srgbClr val="000000"/>
                </a:solidFill>
                <a:latin typeface="Gill Sans"/>
                <a:ea typeface="Gill Sans"/>
                <a:cs typeface="Gill Sans"/>
                <a:sym typeface="Gill Sans"/>
              </a:rPr>
              <a:t>you</a:t>
            </a:r>
            <a:r>
              <a:rPr b="1" i="0" lang="en-US" sz="2900" u="none" cap="none" strike="noStrike">
                <a:solidFill>
                  <a:srgbClr val="000000"/>
                </a:solidFill>
                <a:latin typeface="Gill Sans"/>
                <a:ea typeface="Gill Sans"/>
                <a:cs typeface="Gill Sans"/>
                <a:sym typeface="Gill Sans"/>
              </a:rPr>
              <a:t> figure out what’s wrong and what you can do to help</a:t>
            </a:r>
            <a:endParaRPr/>
          </a:p>
        </p:txBody>
      </p:sp>
      <p:sp>
        <p:nvSpPr>
          <p:cNvPr id="174" name="Google Shape;174;p5"/>
          <p:cNvSpPr txBox="1"/>
          <p:nvPr>
            <p:ph idx="4294967295" type="body"/>
          </p:nvPr>
        </p:nvSpPr>
        <p:spPr>
          <a:xfrm>
            <a:off x="463550" y="2438400"/>
            <a:ext cx="5129212" cy="3786187"/>
          </a:xfrm>
          <a:prstGeom prst="rect">
            <a:avLst/>
          </a:prstGeom>
          <a:noFill/>
          <a:ln>
            <a:noFill/>
          </a:ln>
        </p:spPr>
        <p:txBody>
          <a:bodyPr anchorCtr="0" anchor="t" bIns="45700" lIns="91425" spcFirstLastPara="1" rIns="91425" wrap="square" tIns="45700">
            <a:noAutofit/>
          </a:bodyPr>
          <a:lstStyle/>
          <a:p>
            <a:pPr indent="-285750" lvl="0" marL="457200" marR="0" rtl="0" algn="l">
              <a:lnSpc>
                <a:spcPct val="70000"/>
              </a:lnSpc>
              <a:spcBef>
                <a:spcPts val="0"/>
              </a:spcBef>
              <a:spcAft>
                <a:spcPts val="0"/>
              </a:spcAft>
              <a:buClr>
                <a:schemeClr val="dk1"/>
              </a:buClr>
              <a:buSzPts val="400"/>
              <a:buFont typeface="Arial"/>
              <a:buChar char="•"/>
            </a:pPr>
            <a:r>
              <a:rPr b="1" i="0" lang="en-US" sz="3700" u="none" cap="none" strike="noStrike">
                <a:solidFill>
                  <a:schemeClr val="dk1"/>
                </a:solidFill>
                <a:latin typeface="Gill Sans"/>
                <a:ea typeface="Gill Sans"/>
                <a:cs typeface="Gill Sans"/>
                <a:sym typeface="Gill Sans"/>
              </a:rPr>
              <a:t>IDentify</a:t>
            </a:r>
            <a:r>
              <a:rPr b="0" i="0" lang="en-US" sz="3700" u="none" cap="none" strike="noStrike">
                <a:solidFill>
                  <a:schemeClr val="dk1"/>
                </a:solidFill>
                <a:latin typeface="Gill Sans"/>
                <a:ea typeface="Gill Sans"/>
                <a:cs typeface="Gill Sans"/>
                <a:sym typeface="Gill Sans"/>
              </a:rPr>
              <a:t> the behavior</a:t>
            </a:r>
            <a:endParaRPr>
              <a:solidFill>
                <a:schemeClr val="dk1"/>
              </a:solidFill>
            </a:endParaRPr>
          </a:p>
          <a:p>
            <a:pPr indent="-285750" lvl="1" marL="685800" marR="0" rtl="0" algn="l">
              <a:lnSpc>
                <a:spcPct val="70000"/>
              </a:lnSpc>
              <a:spcBef>
                <a:spcPts val="500"/>
              </a:spcBef>
              <a:spcAft>
                <a:spcPts val="0"/>
              </a:spcAft>
              <a:buClr>
                <a:schemeClr val="dk1"/>
              </a:buClr>
              <a:buSzPts val="400"/>
              <a:buFont typeface="Gill Sans"/>
              <a:buChar char="•"/>
            </a:pPr>
            <a:r>
              <a:rPr b="0" i="0" lang="en-US" sz="3700" u="none" cap="none" strike="noStrike">
                <a:solidFill>
                  <a:schemeClr val="dk1"/>
                </a:solidFill>
                <a:latin typeface="Gill Sans"/>
                <a:ea typeface="Gill Sans"/>
                <a:cs typeface="Gill Sans"/>
                <a:sym typeface="Gill Sans"/>
              </a:rPr>
              <a:t>Identify specific challenges</a:t>
            </a:r>
            <a:endParaRPr b="0" i="0" sz="3300" u="none" cap="none" strike="noStrike">
              <a:solidFill>
                <a:schemeClr val="dk1"/>
              </a:solidFill>
              <a:latin typeface="Gill Sans"/>
              <a:ea typeface="Gill Sans"/>
              <a:cs typeface="Gill Sans"/>
              <a:sym typeface="Gill Sans"/>
            </a:endParaRPr>
          </a:p>
          <a:p>
            <a:pPr indent="-285750" lvl="0" marL="457200" marR="0" rtl="0" algn="l">
              <a:lnSpc>
                <a:spcPct val="70000"/>
              </a:lnSpc>
              <a:spcBef>
                <a:spcPts val="1000"/>
              </a:spcBef>
              <a:spcAft>
                <a:spcPts val="0"/>
              </a:spcAft>
              <a:buClr>
                <a:schemeClr val="dk1"/>
              </a:buClr>
              <a:buSzPts val="400"/>
              <a:buFont typeface="Gill Sans"/>
              <a:buChar char="•"/>
            </a:pPr>
            <a:r>
              <a:rPr b="1" i="0" lang="en-US" sz="3700" u="none" cap="none" strike="noStrike">
                <a:solidFill>
                  <a:schemeClr val="dk1"/>
                </a:solidFill>
                <a:latin typeface="Gill Sans"/>
                <a:ea typeface="Gill Sans"/>
                <a:cs typeface="Gill Sans"/>
                <a:sym typeface="Gill Sans"/>
              </a:rPr>
              <a:t>Explore</a:t>
            </a:r>
            <a:endParaRPr b="1">
              <a:solidFill>
                <a:schemeClr val="dk1"/>
              </a:solidFill>
            </a:endParaRPr>
          </a:p>
          <a:p>
            <a:pPr indent="-285750" lvl="1" marL="685800" marR="0" rtl="0" algn="l">
              <a:lnSpc>
                <a:spcPct val="70000"/>
              </a:lnSpc>
              <a:spcBef>
                <a:spcPts val="500"/>
              </a:spcBef>
              <a:spcAft>
                <a:spcPts val="0"/>
              </a:spcAft>
              <a:buClr>
                <a:srgbClr val="000000"/>
              </a:buClr>
              <a:buSzPts val="400"/>
              <a:buFont typeface="Gill Sans"/>
              <a:buChar char="•"/>
            </a:pPr>
            <a:r>
              <a:rPr b="0" i="0" lang="en-US" sz="3700" u="none" cap="none" strike="noStrike">
                <a:solidFill>
                  <a:srgbClr val="000000"/>
                </a:solidFill>
                <a:latin typeface="Gill Sans"/>
                <a:ea typeface="Gill Sans"/>
                <a:cs typeface="Gill Sans"/>
                <a:sym typeface="Gill Sans"/>
              </a:rPr>
              <a:t>Understand the causes and triggers</a:t>
            </a:r>
            <a:endParaRPr b="0" i="0" sz="3300" u="none" cap="none" strike="noStrike">
              <a:solidFill>
                <a:srgbClr val="000000"/>
              </a:solidFill>
              <a:latin typeface="Gill Sans"/>
              <a:ea typeface="Gill Sans"/>
              <a:cs typeface="Gill Sans"/>
              <a:sym typeface="Gill Sans"/>
            </a:endParaRPr>
          </a:p>
          <a:p>
            <a:pPr indent="-285750" lvl="0" marL="457200" marR="0" rtl="0" algn="l">
              <a:lnSpc>
                <a:spcPct val="70000"/>
              </a:lnSpc>
              <a:spcBef>
                <a:spcPts val="1000"/>
              </a:spcBef>
              <a:spcAft>
                <a:spcPts val="0"/>
              </a:spcAft>
              <a:buClr>
                <a:srgbClr val="000000"/>
              </a:buClr>
              <a:buSzPts val="400"/>
              <a:buFont typeface="Gill Sans"/>
              <a:buChar char="•"/>
            </a:pPr>
            <a:r>
              <a:rPr b="1" i="0" lang="en-US" sz="3700" u="none" cap="none" strike="noStrike">
                <a:solidFill>
                  <a:srgbClr val="FE0000"/>
                </a:solidFill>
                <a:latin typeface="Gill Sans"/>
                <a:ea typeface="Gill Sans"/>
                <a:cs typeface="Gill Sans"/>
                <a:sym typeface="Gill Sans"/>
              </a:rPr>
              <a:t>A</a:t>
            </a:r>
            <a:r>
              <a:rPr b="1" i="0" lang="en-US" sz="3700" u="none" cap="none" strike="noStrike">
                <a:solidFill>
                  <a:srgbClr val="000000"/>
                </a:solidFill>
                <a:latin typeface="Gill Sans"/>
                <a:ea typeface="Gill Sans"/>
                <a:cs typeface="Gill Sans"/>
                <a:sym typeface="Gill Sans"/>
              </a:rPr>
              <a:t>djust</a:t>
            </a:r>
            <a:endParaRPr b="1"/>
          </a:p>
          <a:p>
            <a:pPr indent="-285750" lvl="1" marL="685800" marR="0" rtl="0" algn="l">
              <a:lnSpc>
                <a:spcPct val="70000"/>
              </a:lnSpc>
              <a:spcBef>
                <a:spcPts val="500"/>
              </a:spcBef>
              <a:spcAft>
                <a:spcPts val="0"/>
              </a:spcAft>
              <a:buClr>
                <a:srgbClr val="000000"/>
              </a:buClr>
              <a:buSzPts val="400"/>
              <a:buFont typeface="Gill Sans"/>
              <a:buChar char="•"/>
            </a:pPr>
            <a:r>
              <a:rPr b="0" i="0" lang="en-US" sz="3700" u="none" cap="none" strike="noStrike">
                <a:solidFill>
                  <a:srgbClr val="000000"/>
                </a:solidFill>
                <a:latin typeface="Gill Sans"/>
                <a:ea typeface="Gill Sans"/>
                <a:cs typeface="Gill Sans"/>
                <a:sym typeface="Gill Sans"/>
              </a:rPr>
              <a:t>Problem solve</a:t>
            </a:r>
            <a:endParaRPr b="0" i="0" sz="33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SzPts val="1400"/>
              <a:buNone/>
            </a:pPr>
            <a:r>
              <a:t/>
            </a:r>
            <a:endParaRPr b="0" i="0" sz="3300" u="none" cap="none" strike="noStrike">
              <a:solidFill>
                <a:srgbClr val="000000"/>
              </a:solidFill>
              <a:latin typeface="Gill Sans"/>
              <a:ea typeface="Gill Sans"/>
              <a:cs typeface="Gill Sans"/>
              <a:sym typeface="Gill Sans"/>
            </a:endParaRPr>
          </a:p>
        </p:txBody>
      </p:sp>
      <p:sp>
        <p:nvSpPr>
          <p:cNvPr id="175" name="Google Shape;175;p5"/>
          <p:cNvSpPr txBox="1"/>
          <p:nvPr/>
        </p:nvSpPr>
        <p:spPr>
          <a:xfrm>
            <a:off x="6092825" y="0"/>
            <a:ext cx="6099175"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6650012" y="562087"/>
            <a:ext cx="4984800" cy="56625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63500" dir="5400000" dist="19050">
              <a:srgbClr val="000000">
                <a:alpha val="6078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7" name="Google Shape;177;p5"/>
          <p:cNvPicPr preferRelativeResize="0"/>
          <p:nvPr/>
        </p:nvPicPr>
        <p:blipFill rotWithShape="1">
          <a:blip r:embed="rId3">
            <a:alphaModFix/>
          </a:blip>
          <a:srcRect b="9042" l="13374" r="14670" t="8207"/>
          <a:stretch/>
        </p:blipFill>
        <p:spPr>
          <a:xfrm>
            <a:off x="7772400" y="835037"/>
            <a:ext cx="2740026" cy="5187949"/>
          </a:xfrm>
          <a:prstGeom prst="rect">
            <a:avLst/>
          </a:prstGeom>
          <a:noFill/>
          <a:ln>
            <a:noFill/>
          </a:ln>
        </p:spPr>
      </p:pic>
      <p:sp>
        <p:nvSpPr>
          <p:cNvPr id="178" name="Google Shape;178;p5"/>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idx="4294967295" type="title"/>
          </p:nvPr>
        </p:nvSpPr>
        <p:spPr>
          <a:xfrm>
            <a:off x="492125" y="604837"/>
            <a:ext cx="5246687" cy="11969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rgbClr val="7F7F7F"/>
                </a:solidFill>
                <a:latin typeface="Gill Sans"/>
                <a:ea typeface="Gill Sans"/>
                <a:cs typeface="Gill Sans"/>
                <a:sym typeface="Gill Sans"/>
              </a:rPr>
              <a:t>IDE</a:t>
            </a:r>
            <a:r>
              <a:rPr b="1" i="0" lang="en-US" sz="4400" u="none" cap="none" strike="noStrike">
                <a:solidFill>
                  <a:srgbClr val="FE0000"/>
                </a:solidFill>
                <a:latin typeface="Gill Sans"/>
                <a:ea typeface="Gill Sans"/>
                <a:cs typeface="Gill Sans"/>
                <a:sym typeface="Gill Sans"/>
              </a:rPr>
              <a:t>A</a:t>
            </a:r>
            <a:r>
              <a:rPr b="1" i="0" lang="en-US" sz="4400" u="none" cap="none" strike="noStrike">
                <a:solidFill>
                  <a:srgbClr val="7F7F7F"/>
                </a:solidFill>
                <a:latin typeface="Gill Sans"/>
                <a:ea typeface="Gill Sans"/>
                <a:cs typeface="Gill Sans"/>
                <a:sym typeface="Gill Sans"/>
              </a:rPr>
              <a:t>! 3: </a:t>
            </a:r>
            <a:r>
              <a:rPr b="1" i="0" lang="en-US" sz="4400" u="none" cap="none" strike="noStrike">
                <a:solidFill>
                  <a:srgbClr val="000000"/>
                </a:solidFill>
                <a:latin typeface="Gill Sans"/>
                <a:ea typeface="Gill Sans"/>
                <a:cs typeface="Gill Sans"/>
                <a:sym typeface="Gill Sans"/>
              </a:rPr>
              <a:t>Adjust</a:t>
            </a:r>
            <a:br>
              <a:rPr b="1" i="0" lang="en-US" sz="4400" u="none" cap="none" strike="noStrike">
                <a:solidFill>
                  <a:srgbClr val="000000"/>
                </a:solidFill>
                <a:latin typeface="Gill Sans"/>
                <a:ea typeface="Gill Sans"/>
                <a:cs typeface="Gill Sans"/>
                <a:sym typeface="Gill Sans"/>
              </a:rPr>
            </a:br>
            <a:endParaRPr/>
          </a:p>
        </p:txBody>
      </p:sp>
      <p:sp>
        <p:nvSpPr>
          <p:cNvPr id="187" name="Google Shape;187;p8"/>
          <p:cNvSpPr txBox="1"/>
          <p:nvPr>
            <p:ph idx="4294967295" type="body"/>
          </p:nvPr>
        </p:nvSpPr>
        <p:spPr>
          <a:xfrm>
            <a:off x="382575" y="1801800"/>
            <a:ext cx="5550000" cy="4781700"/>
          </a:xfrm>
          <a:prstGeom prst="rect">
            <a:avLst/>
          </a:prstGeom>
          <a:noFill/>
          <a:ln>
            <a:noFill/>
          </a:ln>
        </p:spPr>
        <p:txBody>
          <a:bodyPr anchorCtr="0" anchor="t" bIns="45700" lIns="91425" spcFirstLastPara="1" rIns="91425" wrap="square" tIns="45700">
            <a:normAutofit lnSpcReduction="10000"/>
          </a:bodyPr>
          <a:lstStyle/>
          <a:p>
            <a:pPr indent="0" lvl="0" marL="90487" marR="0" rtl="0" algn="l">
              <a:lnSpc>
                <a:spcPct val="90000"/>
              </a:lnSpc>
              <a:spcBef>
                <a:spcPts val="0"/>
              </a:spcBef>
              <a:spcAft>
                <a:spcPts val="0"/>
              </a:spcAft>
              <a:buClr>
                <a:srgbClr val="000000"/>
              </a:buClr>
              <a:buSzPts val="3500"/>
              <a:buFont typeface="Arial"/>
              <a:buNone/>
            </a:pPr>
            <a:r>
              <a:rPr b="1" i="0" lang="en-US" sz="3500" u="none">
                <a:solidFill>
                  <a:srgbClr val="000000"/>
                </a:solidFill>
                <a:latin typeface="Gill Sans"/>
                <a:ea typeface="Gill Sans"/>
                <a:cs typeface="Gill Sans"/>
                <a:sym typeface="Gill Sans"/>
              </a:rPr>
              <a:t>What can be changed?</a:t>
            </a:r>
            <a:endParaRPr/>
          </a:p>
          <a:p>
            <a:pPr indent="0" lvl="0" marL="90487" marR="0" rtl="0" algn="l">
              <a:lnSpc>
                <a:spcPct val="90000"/>
              </a:lnSpc>
              <a:spcBef>
                <a:spcPts val="0"/>
              </a:spcBef>
              <a:spcAft>
                <a:spcPts val="0"/>
              </a:spcAft>
              <a:buClr>
                <a:srgbClr val="000000"/>
              </a:buClr>
              <a:buSzPts val="1000"/>
              <a:buFont typeface="Arial"/>
              <a:buNone/>
            </a:pPr>
            <a:r>
              <a:t/>
            </a:r>
            <a:endParaRPr b="1" i="0" sz="1000" u="none">
              <a:solidFill>
                <a:srgbClr val="000000"/>
              </a:solidFill>
              <a:latin typeface="Gill Sans"/>
              <a:ea typeface="Gill Sans"/>
              <a:cs typeface="Gill Sans"/>
              <a:sym typeface="Gill Sans"/>
            </a:endParaRPr>
          </a:p>
          <a:p>
            <a:pPr indent="-457200" lvl="0" marL="985837"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Gill Sans"/>
                <a:ea typeface="Gill Sans"/>
                <a:cs typeface="Gill Sans"/>
                <a:sym typeface="Gill Sans"/>
              </a:rPr>
              <a:t>Stay calm</a:t>
            </a:r>
            <a:endParaRPr/>
          </a:p>
          <a:p>
            <a:pPr indent="-457200" lvl="0" marL="985837"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Gill Sans"/>
                <a:ea typeface="Gill Sans"/>
                <a:cs typeface="Gill Sans"/>
                <a:sym typeface="Gill Sans"/>
              </a:rPr>
              <a:t>Do not demand</a:t>
            </a:r>
            <a:endParaRPr/>
          </a:p>
          <a:p>
            <a:pPr indent="-457200" lvl="0" marL="985837"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Gill Sans"/>
                <a:ea typeface="Gill Sans"/>
                <a:cs typeface="Gill Sans"/>
                <a:sym typeface="Gill Sans"/>
              </a:rPr>
              <a:t>Can you change what you’re doing?</a:t>
            </a:r>
            <a:endParaRPr/>
          </a:p>
          <a:p>
            <a:pPr indent="-457200" lvl="0" marL="985837"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Gill Sans"/>
                <a:ea typeface="Gill Sans"/>
                <a:cs typeface="Gill Sans"/>
                <a:sym typeface="Gill Sans"/>
              </a:rPr>
              <a:t>Can you change something in the room?</a:t>
            </a:r>
            <a:endParaRPr/>
          </a:p>
          <a:p>
            <a:pPr indent="-457200" lvl="0" marL="985837"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Gill Sans"/>
                <a:ea typeface="Gill Sans"/>
                <a:cs typeface="Gill Sans"/>
                <a:sym typeface="Gill Sans"/>
              </a:rPr>
              <a:t>Try different things; one size doesn’t fit all</a:t>
            </a:r>
            <a:endParaRPr/>
          </a:p>
          <a:p>
            <a:pPr indent="0" lvl="0" marL="0" marR="0" rtl="0" algn="l">
              <a:lnSpc>
                <a:spcPct val="100000"/>
              </a:lnSpc>
              <a:spcBef>
                <a:spcPts val="0"/>
              </a:spcBef>
              <a:spcAft>
                <a:spcPts val="0"/>
              </a:spcAft>
              <a:buSzPts val="1400"/>
              <a:buNone/>
            </a:pPr>
            <a:r>
              <a:t/>
            </a:r>
            <a:endParaRPr b="0" i="0" sz="3200" u="none">
              <a:solidFill>
                <a:srgbClr val="000000"/>
              </a:solidFill>
              <a:latin typeface="Gill Sans"/>
              <a:ea typeface="Gill Sans"/>
              <a:cs typeface="Gill Sans"/>
              <a:sym typeface="Gill Sans"/>
            </a:endParaRPr>
          </a:p>
        </p:txBody>
      </p:sp>
      <p:sp>
        <p:nvSpPr>
          <p:cNvPr id="188" name="Google Shape;188;p8"/>
          <p:cNvSpPr txBox="1"/>
          <p:nvPr/>
        </p:nvSpPr>
        <p:spPr>
          <a:xfrm>
            <a:off x="6103088" y="0"/>
            <a:ext cx="60993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8"/>
          <p:cNvSpPr/>
          <p:nvPr/>
        </p:nvSpPr>
        <p:spPr>
          <a:xfrm>
            <a:off x="6424450" y="739000"/>
            <a:ext cx="5550000" cy="54489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63500" dir="5400000" dist="1905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8"/>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pic>
        <p:nvPicPr>
          <p:cNvPr descr="Stressed healthcare worker" id="191" name="Google Shape;191;p8"/>
          <p:cNvPicPr preferRelativeResize="0"/>
          <p:nvPr/>
        </p:nvPicPr>
        <p:blipFill rotWithShape="1">
          <a:blip r:embed="rId3">
            <a:alphaModFix/>
          </a:blip>
          <a:srcRect b="0" l="0" r="0" t="0"/>
          <a:stretch/>
        </p:blipFill>
        <p:spPr>
          <a:xfrm>
            <a:off x="6922550" y="1705600"/>
            <a:ext cx="4553825" cy="3119427"/>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c0588332da_0_5"/>
          <p:cNvSpPr txBox="1"/>
          <p:nvPr>
            <p:ph type="title"/>
          </p:nvPr>
        </p:nvSpPr>
        <p:spPr>
          <a:xfrm>
            <a:off x="68975" y="132725"/>
            <a:ext cx="5696400" cy="1622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4400">
                <a:solidFill>
                  <a:schemeClr val="dk1"/>
                </a:solidFill>
                <a:latin typeface="Gill Sans"/>
                <a:ea typeface="Gill Sans"/>
                <a:cs typeface="Gill Sans"/>
                <a:sym typeface="Gill Sans"/>
              </a:rPr>
              <a:t>Case Example:</a:t>
            </a:r>
            <a:br>
              <a:rPr b="1" lang="en-US" sz="4400">
                <a:solidFill>
                  <a:schemeClr val="dk1"/>
                </a:solidFill>
                <a:latin typeface="Gill Sans"/>
                <a:ea typeface="Gill Sans"/>
                <a:cs typeface="Gill Sans"/>
                <a:sym typeface="Gill Sans"/>
              </a:rPr>
            </a:br>
            <a:r>
              <a:rPr b="1" lang="en-US" sz="4400">
                <a:solidFill>
                  <a:schemeClr val="dk1"/>
                </a:solidFill>
                <a:latin typeface="Gill Sans"/>
                <a:ea typeface="Gill Sans"/>
                <a:cs typeface="Gill Sans"/>
                <a:sym typeface="Gill Sans"/>
              </a:rPr>
              <a:t> “I Want to go home!”</a:t>
            </a:r>
            <a:endParaRPr>
              <a:latin typeface="Gill Sans"/>
              <a:ea typeface="Gill Sans"/>
              <a:cs typeface="Gill Sans"/>
              <a:sym typeface="Gill Sans"/>
            </a:endParaRPr>
          </a:p>
        </p:txBody>
      </p:sp>
      <p:sp>
        <p:nvSpPr>
          <p:cNvPr id="199" name="Google Shape;199;g2c0588332da_0_5"/>
          <p:cNvSpPr txBox="1"/>
          <p:nvPr>
            <p:ph idx="1" type="body"/>
          </p:nvPr>
        </p:nvSpPr>
        <p:spPr>
          <a:xfrm>
            <a:off x="191730" y="2251586"/>
            <a:ext cx="5573700" cy="4192800"/>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l">
              <a:lnSpc>
                <a:spcPct val="107000"/>
              </a:lnSpc>
              <a:spcBef>
                <a:spcPts val="800"/>
              </a:spcBef>
              <a:spcAft>
                <a:spcPts val="0"/>
              </a:spcAft>
              <a:buSzPct val="49519"/>
              <a:buNone/>
            </a:pPr>
            <a:r>
              <a:rPr lang="en-US" sz="6192">
                <a:latin typeface="Gill Sans"/>
                <a:ea typeface="Gill Sans"/>
                <a:cs typeface="Gill Sans"/>
                <a:sym typeface="Gill Sans"/>
              </a:rPr>
              <a:t>Why would someone say, “I want to go home?”</a:t>
            </a:r>
            <a:endParaRPr sz="6192">
              <a:latin typeface="Gill Sans"/>
              <a:ea typeface="Gill Sans"/>
              <a:cs typeface="Gill Sans"/>
              <a:sym typeface="Gill Sans"/>
            </a:endParaRPr>
          </a:p>
          <a:p>
            <a:pPr indent="0" lvl="2" marL="0" marR="0" rtl="0" algn="l">
              <a:lnSpc>
                <a:spcPct val="107000"/>
              </a:lnSpc>
              <a:spcBef>
                <a:spcPts val="800"/>
              </a:spcBef>
              <a:spcAft>
                <a:spcPts val="0"/>
              </a:spcAft>
              <a:buClr>
                <a:schemeClr val="dk1"/>
              </a:buClr>
              <a:buSzPct val="86206"/>
              <a:buNone/>
            </a:pPr>
            <a:r>
              <a:t/>
            </a:r>
            <a:endParaRPr sz="2320">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to feel safe</a:t>
            </a:r>
            <a:endParaRPr sz="5503">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to feel secure</a:t>
            </a:r>
            <a:endParaRPr sz="5503">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comfort</a:t>
            </a:r>
            <a:endParaRPr sz="5503">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something familiar</a:t>
            </a:r>
            <a:endParaRPr sz="5503">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to feel loved</a:t>
            </a:r>
            <a:endParaRPr sz="5503">
              <a:latin typeface="Gill Sans"/>
              <a:ea typeface="Gill Sans"/>
              <a:cs typeface="Gill Sans"/>
              <a:sym typeface="Gill Sans"/>
            </a:endParaRPr>
          </a:p>
          <a:p>
            <a:pPr indent="152400" lvl="0" marL="0" rtl="0" algn="l">
              <a:lnSpc>
                <a:spcPct val="90000"/>
              </a:lnSpc>
              <a:spcBef>
                <a:spcPts val="1800"/>
              </a:spcBef>
              <a:spcAft>
                <a:spcPts val="0"/>
              </a:spcAft>
              <a:buClr>
                <a:schemeClr val="dk1"/>
              </a:buClr>
              <a:buSzPct val="100000"/>
              <a:buFont typeface="Arial"/>
              <a:buNone/>
            </a:pPr>
            <a:r>
              <a:t/>
            </a:r>
            <a:endParaRPr sz="2400"/>
          </a:p>
        </p:txBody>
      </p:sp>
      <p:sp>
        <p:nvSpPr>
          <p:cNvPr id="200" name="Google Shape;200;g2c0588332da_0_5"/>
          <p:cNvSpPr/>
          <p:nvPr/>
        </p:nvSpPr>
        <p:spPr>
          <a:xfrm>
            <a:off x="6092950" y="0"/>
            <a:ext cx="60990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1" name="Google Shape;201;g2c0588332da_0_5"/>
          <p:cNvSpPr/>
          <p:nvPr/>
        </p:nvSpPr>
        <p:spPr>
          <a:xfrm>
            <a:off x="6577582" y="557784"/>
            <a:ext cx="5130300" cy="5739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078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Old wedding album" id="202" name="Google Shape;202;g2c0588332da_0_5"/>
          <p:cNvPicPr preferRelativeResize="0"/>
          <p:nvPr>
            <p:ph idx="2" type="pic"/>
          </p:nvPr>
        </p:nvPicPr>
        <p:blipFill rotWithShape="1">
          <a:blip r:embed="rId3">
            <a:alphaModFix/>
          </a:blip>
          <a:srcRect b="0" l="7741" r="7741" t="0"/>
          <a:stretch/>
        </p:blipFill>
        <p:spPr>
          <a:xfrm>
            <a:off x="6904709" y="1659967"/>
            <a:ext cx="4475531" cy="3534817"/>
          </a:xfrm>
          <a:prstGeom prst="rect">
            <a:avLst/>
          </a:prstGeom>
          <a:noFill/>
          <a:ln>
            <a:noFill/>
          </a:ln>
        </p:spPr>
      </p:pic>
      <p:sp>
        <p:nvSpPr>
          <p:cNvPr id="203" name="Google Shape;203;g2c0588332da_0_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ph idx="4294967295" type="title"/>
          </p:nvPr>
        </p:nvSpPr>
        <p:spPr>
          <a:xfrm>
            <a:off x="487362" y="477837"/>
            <a:ext cx="5521325" cy="16224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4100"/>
              <a:buFont typeface="Arial"/>
              <a:buNone/>
            </a:pPr>
            <a:r>
              <a:rPr b="1" i="0" lang="en-US" sz="4100" u="none" cap="none" strike="noStrike">
                <a:solidFill>
                  <a:srgbClr val="7F7F7F"/>
                </a:solidFill>
                <a:latin typeface="Gill Sans"/>
                <a:ea typeface="Gill Sans"/>
                <a:cs typeface="Gill Sans"/>
                <a:sym typeface="Gill Sans"/>
              </a:rPr>
              <a:t>IDE</a:t>
            </a:r>
            <a:r>
              <a:rPr b="1" i="0" lang="en-US" sz="4100" u="none" cap="none" strike="noStrike">
                <a:solidFill>
                  <a:srgbClr val="FE0000"/>
                </a:solidFill>
                <a:latin typeface="Gill Sans"/>
                <a:ea typeface="Gill Sans"/>
                <a:cs typeface="Gill Sans"/>
                <a:sym typeface="Gill Sans"/>
              </a:rPr>
              <a:t>A</a:t>
            </a:r>
            <a:r>
              <a:rPr b="1" i="0" lang="en-US" sz="4100" u="none" cap="none" strike="noStrike">
                <a:solidFill>
                  <a:srgbClr val="7F7F7F"/>
                </a:solidFill>
                <a:latin typeface="Gill Sans"/>
                <a:ea typeface="Gill Sans"/>
                <a:cs typeface="Gill Sans"/>
                <a:sym typeface="Gill Sans"/>
              </a:rPr>
              <a:t>! </a:t>
            </a:r>
            <a:r>
              <a:rPr b="1" i="0" lang="en-US" sz="4100" u="none" cap="none" strike="noStrike">
                <a:solidFill>
                  <a:srgbClr val="000000"/>
                </a:solidFill>
                <a:latin typeface="Gill Sans"/>
                <a:ea typeface="Gill Sans"/>
                <a:cs typeface="Gill Sans"/>
                <a:sym typeface="Gill Sans"/>
              </a:rPr>
              <a:t>3: Adjust: Distraction and Redirection</a:t>
            </a:r>
            <a:endParaRPr/>
          </a:p>
        </p:txBody>
      </p:sp>
      <p:sp>
        <p:nvSpPr>
          <p:cNvPr id="211" name="Google Shape;211;p9"/>
          <p:cNvSpPr txBox="1"/>
          <p:nvPr>
            <p:ph idx="4294967295" type="body"/>
          </p:nvPr>
        </p:nvSpPr>
        <p:spPr>
          <a:xfrm>
            <a:off x="487350" y="2438400"/>
            <a:ext cx="5395500" cy="3786300"/>
          </a:xfrm>
          <a:prstGeom prst="rect">
            <a:avLst/>
          </a:prstGeom>
          <a:noFill/>
          <a:ln>
            <a:noFill/>
          </a:ln>
        </p:spPr>
        <p:txBody>
          <a:bodyPr anchorCtr="0" anchor="t" bIns="45700" lIns="91425" spcFirstLastPara="1" rIns="91425" wrap="square" tIns="45700">
            <a:noAutofit/>
          </a:bodyPr>
          <a:lstStyle/>
          <a:p>
            <a:pPr indent="-273048" lvl="3" marL="287337" marR="0" rtl="0" algn="l">
              <a:lnSpc>
                <a:spcPct val="90000"/>
              </a:lnSpc>
              <a:spcBef>
                <a:spcPts val="0"/>
              </a:spcBef>
              <a:spcAft>
                <a:spcPts val="0"/>
              </a:spcAft>
              <a:buClr>
                <a:srgbClr val="000000"/>
              </a:buClr>
              <a:buSzPts val="3000"/>
              <a:buFont typeface="Gill Sans"/>
              <a:buChar char="•"/>
            </a:pPr>
            <a:r>
              <a:rPr b="0" i="0" lang="en-US" sz="3000" u="none" cap="none" strike="noStrike">
                <a:solidFill>
                  <a:srgbClr val="000000"/>
                </a:solidFill>
                <a:latin typeface="Gill Sans"/>
                <a:ea typeface="Gill Sans"/>
                <a:cs typeface="Gill Sans"/>
                <a:sym typeface="Gill Sans"/>
              </a:rPr>
              <a:t>Offer the resident something they like to eat</a:t>
            </a:r>
            <a:endParaRPr/>
          </a:p>
          <a:p>
            <a:pPr indent="-273048" lvl="3" marL="287337" marR="0" rtl="0" algn="l">
              <a:lnSpc>
                <a:spcPct val="90000"/>
              </a:lnSpc>
              <a:spcBef>
                <a:spcPts val="1200"/>
              </a:spcBef>
              <a:spcAft>
                <a:spcPts val="0"/>
              </a:spcAft>
              <a:buClr>
                <a:srgbClr val="000000"/>
              </a:buClr>
              <a:buSzPts val="3000"/>
              <a:buFont typeface="Gill Sans"/>
              <a:buChar char="•"/>
            </a:pPr>
            <a:r>
              <a:rPr b="0" i="0" lang="en-US" sz="3000" u="none" cap="none" strike="noStrike">
                <a:solidFill>
                  <a:srgbClr val="000000"/>
                </a:solidFill>
                <a:latin typeface="Gill Sans"/>
                <a:ea typeface="Gill Sans"/>
                <a:cs typeface="Gill Sans"/>
                <a:sym typeface="Gill Sans"/>
              </a:rPr>
              <a:t>Watch TV or listen to music</a:t>
            </a:r>
            <a:endParaRPr/>
          </a:p>
          <a:p>
            <a:pPr indent="-273048" lvl="3" marL="287337" marR="0" rtl="0" algn="l">
              <a:lnSpc>
                <a:spcPct val="90000"/>
              </a:lnSpc>
              <a:spcBef>
                <a:spcPts val="1200"/>
              </a:spcBef>
              <a:spcAft>
                <a:spcPts val="0"/>
              </a:spcAft>
              <a:buClr>
                <a:srgbClr val="000000"/>
              </a:buClr>
              <a:buSzPts val="3000"/>
              <a:buFont typeface="Gill Sans"/>
              <a:buChar char="•"/>
            </a:pPr>
            <a:r>
              <a:rPr b="0" i="0" lang="en-US" sz="3000" u="none" cap="none" strike="noStrike">
                <a:solidFill>
                  <a:srgbClr val="000000"/>
                </a:solidFill>
                <a:latin typeface="Gill Sans"/>
                <a:ea typeface="Gill Sans"/>
                <a:cs typeface="Gill Sans"/>
                <a:sym typeface="Gill Sans"/>
              </a:rPr>
              <a:t>Ask the resident to help with a simple activity</a:t>
            </a:r>
            <a:endParaRPr/>
          </a:p>
          <a:p>
            <a:pPr indent="-273048" lvl="3" marL="287337" marR="0" rtl="0" algn="l">
              <a:lnSpc>
                <a:spcPct val="90000"/>
              </a:lnSpc>
              <a:spcBef>
                <a:spcPts val="1200"/>
              </a:spcBef>
              <a:spcAft>
                <a:spcPts val="0"/>
              </a:spcAft>
              <a:buClr>
                <a:srgbClr val="000000"/>
              </a:buClr>
              <a:buSzPts val="3000"/>
              <a:buFont typeface="Gill Sans"/>
              <a:buChar char="•"/>
            </a:pPr>
            <a:r>
              <a:rPr b="0" i="0" lang="en-US" sz="3000" u="none" cap="none" strike="noStrike">
                <a:solidFill>
                  <a:srgbClr val="000000"/>
                </a:solidFill>
                <a:latin typeface="Gill Sans"/>
                <a:ea typeface="Gill Sans"/>
                <a:cs typeface="Gill Sans"/>
                <a:sym typeface="Gill Sans"/>
              </a:rPr>
              <a:t>Lead the resident to a different room</a:t>
            </a:r>
            <a:endParaRPr/>
          </a:p>
          <a:p>
            <a:pPr indent="0" lvl="0" marL="0" marR="0" rtl="0" algn="l">
              <a:lnSpc>
                <a:spcPct val="100000"/>
              </a:lnSpc>
              <a:spcBef>
                <a:spcPts val="0"/>
              </a:spcBef>
              <a:spcAft>
                <a:spcPts val="0"/>
              </a:spcAft>
              <a:buSzPts val="1400"/>
              <a:buNone/>
            </a:pPr>
            <a:r>
              <a:t/>
            </a:r>
            <a:endParaRPr b="0" i="0" sz="3000" u="none" cap="none" strike="noStrike">
              <a:solidFill>
                <a:srgbClr val="000000"/>
              </a:solidFill>
              <a:latin typeface="Gill Sans"/>
              <a:ea typeface="Gill Sans"/>
              <a:cs typeface="Gill Sans"/>
              <a:sym typeface="Gill Sans"/>
            </a:endParaRPr>
          </a:p>
        </p:txBody>
      </p:sp>
      <p:sp>
        <p:nvSpPr>
          <p:cNvPr id="212" name="Google Shape;212;p9"/>
          <p:cNvSpPr txBox="1"/>
          <p:nvPr/>
        </p:nvSpPr>
        <p:spPr>
          <a:xfrm>
            <a:off x="6092825" y="0"/>
            <a:ext cx="6099175"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9"/>
          <p:cNvSpPr/>
          <p:nvPr/>
        </p:nvSpPr>
        <p:spPr>
          <a:xfrm>
            <a:off x="6577012" y="557212"/>
            <a:ext cx="5130800" cy="57404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63500" dir="5400000" dist="1905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4" name="Google Shape;214;p9"/>
          <p:cNvPicPr preferRelativeResize="0"/>
          <p:nvPr/>
        </p:nvPicPr>
        <p:blipFill rotWithShape="1">
          <a:blip r:embed="rId3">
            <a:alphaModFix/>
          </a:blip>
          <a:srcRect b="0" l="1498" r="2296" t="0"/>
          <a:stretch/>
        </p:blipFill>
        <p:spPr>
          <a:xfrm>
            <a:off x="6904037" y="1101725"/>
            <a:ext cx="4476750" cy="4651375"/>
          </a:xfrm>
          <a:prstGeom prst="rect">
            <a:avLst/>
          </a:prstGeom>
          <a:noFill/>
          <a:ln>
            <a:noFill/>
          </a:ln>
        </p:spPr>
      </p:pic>
      <p:sp>
        <p:nvSpPr>
          <p:cNvPr id="215" name="Google Shape;215;p9"/>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txBox="1"/>
          <p:nvPr>
            <p:ph idx="4294967295" type="title"/>
          </p:nvPr>
        </p:nvSpPr>
        <p:spPr>
          <a:xfrm>
            <a:off x="882650" y="557212"/>
            <a:ext cx="9632950" cy="11334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5200"/>
              <a:buFont typeface="Arial"/>
              <a:buNone/>
            </a:pPr>
            <a:r>
              <a:rPr b="1" i="0" lang="en-US" sz="5200" u="none" cap="none" strike="noStrike">
                <a:solidFill>
                  <a:srgbClr val="000000"/>
                </a:solidFill>
                <a:latin typeface="Gill Sans"/>
                <a:ea typeface="Gill Sans"/>
                <a:cs typeface="Gill Sans"/>
                <a:sym typeface="Gill Sans"/>
              </a:rPr>
              <a:t>Adjusting activities</a:t>
            </a:r>
            <a:endParaRPr/>
          </a:p>
        </p:txBody>
      </p:sp>
      <p:grpSp>
        <p:nvGrpSpPr>
          <p:cNvPr id="221" name="Google Shape;221;p10"/>
          <p:cNvGrpSpPr/>
          <p:nvPr/>
        </p:nvGrpSpPr>
        <p:grpSpPr>
          <a:xfrm>
            <a:off x="611187" y="2943225"/>
            <a:ext cx="10975975" cy="2160587"/>
            <a:chOff x="127800" y="1096271"/>
            <a:chExt cx="10352954" cy="2160004"/>
          </a:xfrm>
        </p:grpSpPr>
        <p:sp>
          <p:nvSpPr>
            <p:cNvPr id="222" name="Google Shape;222;p10"/>
            <p:cNvSpPr/>
            <p:nvPr/>
          </p:nvSpPr>
          <p:spPr>
            <a:xfrm>
              <a:off x="478189" y="1096271"/>
              <a:ext cx="1099084" cy="1098253"/>
            </a:xfrm>
            <a:custGeom>
              <a:rect b="b" l="l" r="r" t="t"/>
              <a:pathLst>
                <a:path extrusionOk="0" h="1098253" w="1099084">
                  <a:moveTo>
                    <a:pt x="326478" y="0"/>
                  </a:moveTo>
                  <a:lnTo>
                    <a:pt x="1099084" y="0"/>
                  </a:lnTo>
                  <a:lnTo>
                    <a:pt x="1099084" y="0"/>
                  </a:lnTo>
                  <a:lnTo>
                    <a:pt x="1099084" y="771775"/>
                  </a:lnTo>
                  <a:cubicBezTo>
                    <a:pt x="1099084" y="952084"/>
                    <a:pt x="952915" y="1098253"/>
                    <a:pt x="772606" y="1098253"/>
                  </a:cubicBezTo>
                  <a:lnTo>
                    <a:pt x="0" y="1098253"/>
                  </a:lnTo>
                  <a:lnTo>
                    <a:pt x="0" y="1098253"/>
                  </a:lnTo>
                  <a:lnTo>
                    <a:pt x="0" y="326478"/>
                  </a:lnTo>
                  <a:cubicBezTo>
                    <a:pt x="0" y="146169"/>
                    <a:pt x="146169" y="0"/>
                    <a:pt x="3264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0"/>
            <p:cNvSpPr txBox="1"/>
            <p:nvPr/>
          </p:nvSpPr>
          <p:spPr>
            <a:xfrm>
              <a:off x="712800" y="1330272"/>
              <a:ext cx="630000" cy="630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0"/>
            <p:cNvSpPr txBox="1"/>
            <p:nvPr/>
          </p:nvSpPr>
          <p:spPr>
            <a:xfrm>
              <a:off x="127800" y="2536272"/>
              <a:ext cx="18000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0"/>
            <p:cNvSpPr txBox="1"/>
            <p:nvPr/>
          </p:nvSpPr>
          <p:spPr>
            <a:xfrm>
              <a:off x="127800" y="253627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3000"/>
                <a:buFont typeface="Gill Sans"/>
                <a:buNone/>
              </a:pPr>
              <a:r>
                <a:rPr b="0" i="0" lang="en-US" sz="3000" u="none" cap="none" strike="noStrike">
                  <a:solidFill>
                    <a:srgbClr val="000000"/>
                  </a:solidFill>
                  <a:latin typeface="Gill Sans"/>
                  <a:ea typeface="Gill Sans"/>
                  <a:cs typeface="Gill Sans"/>
                  <a:sym typeface="Gill Sans"/>
                </a:rPr>
                <a:t>WALKING  OUTSIDE</a:t>
              </a:r>
              <a:endParaRPr b="0" i="0" sz="1400" u="none" cap="none" strike="noStrike">
                <a:solidFill>
                  <a:srgbClr val="000000"/>
                </a:solidFill>
                <a:latin typeface="Arial"/>
                <a:ea typeface="Arial"/>
                <a:cs typeface="Arial"/>
                <a:sym typeface="Arial"/>
              </a:endParaRPr>
            </a:p>
          </p:txBody>
        </p:sp>
        <p:sp>
          <p:nvSpPr>
            <p:cNvPr id="226" name="Google Shape;226;p10"/>
            <p:cNvSpPr/>
            <p:nvPr/>
          </p:nvSpPr>
          <p:spPr>
            <a:xfrm>
              <a:off x="2594001" y="1096271"/>
              <a:ext cx="1097587" cy="1098253"/>
            </a:xfrm>
            <a:custGeom>
              <a:rect b="b" l="l" r="r" t="t"/>
              <a:pathLst>
                <a:path extrusionOk="0" h="1098253" w="1097587">
                  <a:moveTo>
                    <a:pt x="326280" y="0"/>
                  </a:moveTo>
                  <a:lnTo>
                    <a:pt x="1097587" y="0"/>
                  </a:lnTo>
                  <a:lnTo>
                    <a:pt x="1097587" y="0"/>
                  </a:lnTo>
                  <a:lnTo>
                    <a:pt x="1097587" y="771973"/>
                  </a:lnTo>
                  <a:cubicBezTo>
                    <a:pt x="1097587" y="952172"/>
                    <a:pt x="951506" y="1098253"/>
                    <a:pt x="771307" y="1098253"/>
                  </a:cubicBezTo>
                  <a:lnTo>
                    <a:pt x="0" y="1098253"/>
                  </a:lnTo>
                  <a:lnTo>
                    <a:pt x="0" y="1098253"/>
                  </a:lnTo>
                  <a:lnTo>
                    <a:pt x="0" y="326280"/>
                  </a:lnTo>
                  <a:cubicBezTo>
                    <a:pt x="0" y="146081"/>
                    <a:pt x="146081" y="0"/>
                    <a:pt x="326280" y="0"/>
                  </a:cubicBez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0"/>
            <p:cNvSpPr txBox="1"/>
            <p:nvPr/>
          </p:nvSpPr>
          <p:spPr>
            <a:xfrm>
              <a:off x="2827800" y="1330272"/>
              <a:ext cx="630000" cy="630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0"/>
            <p:cNvSpPr txBox="1"/>
            <p:nvPr/>
          </p:nvSpPr>
          <p:spPr>
            <a:xfrm>
              <a:off x="2242800" y="2536272"/>
              <a:ext cx="18000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0"/>
            <p:cNvSpPr txBox="1"/>
            <p:nvPr/>
          </p:nvSpPr>
          <p:spPr>
            <a:xfrm>
              <a:off x="2242800" y="253627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3000"/>
                <a:buFont typeface="Gill Sans"/>
                <a:buNone/>
              </a:pPr>
              <a:r>
                <a:rPr b="0" i="0" lang="en-US" sz="3000" u="none" cap="none" strike="noStrike">
                  <a:solidFill>
                    <a:srgbClr val="000000"/>
                  </a:solidFill>
                  <a:latin typeface="Gill Sans"/>
                  <a:ea typeface="Gill Sans"/>
                  <a:cs typeface="Gill Sans"/>
                  <a:sym typeface="Gill Sans"/>
                </a:rPr>
                <a:t>SINGING</a:t>
              </a:r>
              <a:endParaRPr b="0" i="0" sz="1400" u="none" cap="none" strike="noStrike">
                <a:solidFill>
                  <a:srgbClr val="000000"/>
                </a:solidFill>
                <a:latin typeface="Arial"/>
                <a:ea typeface="Arial"/>
                <a:cs typeface="Arial"/>
                <a:sym typeface="Arial"/>
              </a:endParaRPr>
            </a:p>
          </p:txBody>
        </p:sp>
        <p:sp>
          <p:nvSpPr>
            <p:cNvPr id="230" name="Google Shape;230;p10"/>
            <p:cNvSpPr/>
            <p:nvPr/>
          </p:nvSpPr>
          <p:spPr>
            <a:xfrm>
              <a:off x="4708315" y="1096271"/>
              <a:ext cx="1099084" cy="1098253"/>
            </a:xfrm>
            <a:custGeom>
              <a:rect b="b" l="l" r="r" t="t"/>
              <a:pathLst>
                <a:path extrusionOk="0" h="1098253" w="1099084">
                  <a:moveTo>
                    <a:pt x="326478" y="0"/>
                  </a:moveTo>
                  <a:lnTo>
                    <a:pt x="1099084" y="0"/>
                  </a:lnTo>
                  <a:lnTo>
                    <a:pt x="1099084" y="0"/>
                  </a:lnTo>
                  <a:lnTo>
                    <a:pt x="1099084" y="771775"/>
                  </a:lnTo>
                  <a:cubicBezTo>
                    <a:pt x="1099084" y="952084"/>
                    <a:pt x="952915" y="1098253"/>
                    <a:pt x="772606" y="1098253"/>
                  </a:cubicBezTo>
                  <a:lnTo>
                    <a:pt x="0" y="1098253"/>
                  </a:lnTo>
                  <a:lnTo>
                    <a:pt x="0" y="1098253"/>
                  </a:lnTo>
                  <a:lnTo>
                    <a:pt x="0" y="326478"/>
                  </a:lnTo>
                  <a:cubicBezTo>
                    <a:pt x="0" y="146169"/>
                    <a:pt x="146169" y="0"/>
                    <a:pt x="326478"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0"/>
            <p:cNvSpPr txBox="1"/>
            <p:nvPr/>
          </p:nvSpPr>
          <p:spPr>
            <a:xfrm>
              <a:off x="4942800" y="1330272"/>
              <a:ext cx="630000" cy="6300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0"/>
            <p:cNvSpPr txBox="1"/>
            <p:nvPr/>
          </p:nvSpPr>
          <p:spPr>
            <a:xfrm>
              <a:off x="4357800" y="2536272"/>
              <a:ext cx="18000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0"/>
            <p:cNvSpPr txBox="1"/>
            <p:nvPr/>
          </p:nvSpPr>
          <p:spPr>
            <a:xfrm>
              <a:off x="4147650" y="2536275"/>
              <a:ext cx="21843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3000"/>
                <a:buFont typeface="Gill Sans"/>
                <a:buNone/>
              </a:pPr>
              <a:r>
                <a:rPr b="0" i="0" lang="en-US" sz="3000" u="none" cap="none" strike="noStrike">
                  <a:solidFill>
                    <a:srgbClr val="000000"/>
                  </a:solidFill>
                  <a:latin typeface="Gill Sans"/>
                  <a:ea typeface="Gill Sans"/>
                  <a:cs typeface="Gill Sans"/>
                  <a:sym typeface="Gill Sans"/>
                </a:rPr>
                <a:t>COLORING</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6824128" y="1096271"/>
              <a:ext cx="1097586" cy="1098253"/>
            </a:xfrm>
            <a:custGeom>
              <a:rect b="b" l="l" r="r" t="t"/>
              <a:pathLst>
                <a:path extrusionOk="0" h="1098253" w="1097586">
                  <a:moveTo>
                    <a:pt x="326279" y="0"/>
                  </a:moveTo>
                  <a:lnTo>
                    <a:pt x="1097586" y="0"/>
                  </a:lnTo>
                  <a:lnTo>
                    <a:pt x="1097586" y="0"/>
                  </a:lnTo>
                  <a:lnTo>
                    <a:pt x="1097586" y="771974"/>
                  </a:lnTo>
                  <a:cubicBezTo>
                    <a:pt x="1097586" y="952173"/>
                    <a:pt x="951506" y="1098253"/>
                    <a:pt x="771307" y="1098253"/>
                  </a:cubicBezTo>
                  <a:lnTo>
                    <a:pt x="0" y="1098253"/>
                  </a:lnTo>
                  <a:lnTo>
                    <a:pt x="0" y="1098253"/>
                  </a:lnTo>
                  <a:lnTo>
                    <a:pt x="0" y="326279"/>
                  </a:lnTo>
                  <a:cubicBezTo>
                    <a:pt x="0" y="146080"/>
                    <a:pt x="146080" y="0"/>
                    <a:pt x="326279" y="0"/>
                  </a:cubicBezTo>
                  <a:close/>
                </a:path>
              </a:pathLst>
            </a:cu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0"/>
            <p:cNvSpPr txBox="1"/>
            <p:nvPr/>
          </p:nvSpPr>
          <p:spPr>
            <a:xfrm>
              <a:off x="7057800" y="1330272"/>
              <a:ext cx="630000" cy="6300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0"/>
            <p:cNvSpPr txBox="1"/>
            <p:nvPr/>
          </p:nvSpPr>
          <p:spPr>
            <a:xfrm>
              <a:off x="6472800" y="2536272"/>
              <a:ext cx="18000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0"/>
            <p:cNvSpPr txBox="1"/>
            <p:nvPr/>
          </p:nvSpPr>
          <p:spPr>
            <a:xfrm>
              <a:off x="6559871" y="253627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3000"/>
                <a:buFont typeface="Gill Sans"/>
                <a:buNone/>
              </a:pPr>
              <a:r>
                <a:rPr b="0" i="0" lang="en-US" sz="3000" u="none" cap="none" strike="noStrike">
                  <a:solidFill>
                    <a:srgbClr val="000000"/>
                  </a:solidFill>
                  <a:latin typeface="Gill Sans"/>
                  <a:ea typeface="Gill Sans"/>
                  <a:cs typeface="Gill Sans"/>
                  <a:sym typeface="Gill Sans"/>
                </a:rPr>
                <a:t>DANCING</a:t>
              </a:r>
              <a:endParaRPr b="0" i="0" sz="1400" u="none" cap="none" strike="noStrike">
                <a:solidFill>
                  <a:srgbClr val="000000"/>
                </a:solidFill>
                <a:latin typeface="Arial"/>
                <a:ea typeface="Arial"/>
                <a:cs typeface="Arial"/>
                <a:sym typeface="Arial"/>
              </a:endParaRPr>
            </a:p>
          </p:txBody>
        </p:sp>
        <p:sp>
          <p:nvSpPr>
            <p:cNvPr id="238" name="Google Shape;238;p10"/>
            <p:cNvSpPr/>
            <p:nvPr/>
          </p:nvSpPr>
          <p:spPr>
            <a:xfrm>
              <a:off x="8938442" y="1096271"/>
              <a:ext cx="1099084" cy="1098253"/>
            </a:xfrm>
            <a:custGeom>
              <a:rect b="b" l="l" r="r" t="t"/>
              <a:pathLst>
                <a:path extrusionOk="0" h="1098253" w="1099084">
                  <a:moveTo>
                    <a:pt x="326478" y="0"/>
                  </a:moveTo>
                  <a:lnTo>
                    <a:pt x="1099084" y="0"/>
                  </a:lnTo>
                  <a:lnTo>
                    <a:pt x="1099084" y="0"/>
                  </a:lnTo>
                  <a:lnTo>
                    <a:pt x="1099084" y="771775"/>
                  </a:lnTo>
                  <a:cubicBezTo>
                    <a:pt x="1099084" y="952084"/>
                    <a:pt x="952915" y="1098253"/>
                    <a:pt x="772606" y="1098253"/>
                  </a:cubicBezTo>
                  <a:lnTo>
                    <a:pt x="0" y="1098253"/>
                  </a:lnTo>
                  <a:lnTo>
                    <a:pt x="0" y="1098253"/>
                  </a:lnTo>
                  <a:lnTo>
                    <a:pt x="0" y="326478"/>
                  </a:lnTo>
                  <a:cubicBezTo>
                    <a:pt x="0" y="146169"/>
                    <a:pt x="146169" y="0"/>
                    <a:pt x="326478" y="0"/>
                  </a:cubicBezTo>
                  <a:close/>
                </a:path>
              </a:pathLst>
            </a:custGeom>
            <a:solidFill>
              <a:srgbClr val="70A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0"/>
            <p:cNvSpPr txBox="1"/>
            <p:nvPr/>
          </p:nvSpPr>
          <p:spPr>
            <a:xfrm>
              <a:off x="9172800" y="1330272"/>
              <a:ext cx="630000" cy="63000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0"/>
            <p:cNvSpPr txBox="1"/>
            <p:nvPr/>
          </p:nvSpPr>
          <p:spPr>
            <a:xfrm>
              <a:off x="8587800" y="2536272"/>
              <a:ext cx="18000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0"/>
            <p:cNvSpPr txBox="1"/>
            <p:nvPr/>
          </p:nvSpPr>
          <p:spPr>
            <a:xfrm>
              <a:off x="8680754" y="253627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3000"/>
                <a:buFont typeface="Gill Sans"/>
                <a:buNone/>
              </a:pPr>
              <a:r>
                <a:rPr b="0" i="0" lang="en-US" sz="3000" u="none" cap="none" strike="noStrike">
                  <a:solidFill>
                    <a:srgbClr val="000000"/>
                  </a:solidFill>
                  <a:latin typeface="Gill Sans"/>
                  <a:ea typeface="Gill Sans"/>
                  <a:cs typeface="Gill Sans"/>
                  <a:sym typeface="Gill Sans"/>
                </a:rPr>
                <a:t>LISTENING TO MUSIC</a:t>
              </a:r>
              <a:endParaRPr b="0" i="0" sz="1400" u="none" cap="none" strike="noStrike">
                <a:solidFill>
                  <a:srgbClr val="000000"/>
                </a:solidFill>
                <a:latin typeface="Arial"/>
                <a:ea typeface="Arial"/>
                <a:cs typeface="Arial"/>
                <a:sym typeface="Arial"/>
              </a:endParaRPr>
            </a:p>
          </p:txBody>
        </p:sp>
      </p:grpSp>
      <p:sp>
        <p:nvSpPr>
          <p:cNvPr id="242" name="Google Shape;242;p10"/>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1"/>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250" name="Google Shape;250;p11"/>
          <p:cNvSpPr txBox="1"/>
          <p:nvPr>
            <p:ph idx="4294967295" type="subTitle"/>
          </p:nvPr>
        </p:nvSpPr>
        <p:spPr>
          <a:xfrm>
            <a:off x="1172550" y="2069225"/>
            <a:ext cx="10879800" cy="41679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000000"/>
              </a:buClr>
              <a:buSzPts val="4000"/>
              <a:buFont typeface="Arial"/>
              <a:buNone/>
            </a:pPr>
            <a:r>
              <a:rPr b="0" i="0" lang="en-US" sz="4100" u="none" cap="none" strike="noStrike">
                <a:solidFill>
                  <a:srgbClr val="000000"/>
                </a:solidFill>
                <a:latin typeface="Gill Sans"/>
                <a:ea typeface="Gill Sans"/>
                <a:cs typeface="Gill Sans"/>
                <a:sym typeface="Gill Sans"/>
              </a:rPr>
              <a:t>    </a:t>
            </a:r>
            <a:r>
              <a:rPr b="0" i="0" lang="en-US" sz="3500" u="none" cap="none" strike="noStrike">
                <a:solidFill>
                  <a:srgbClr val="000000"/>
                </a:solidFill>
                <a:latin typeface="Gill Sans"/>
                <a:ea typeface="Gill Sans"/>
                <a:cs typeface="Gill Sans"/>
                <a:sym typeface="Gill Sans"/>
              </a:rPr>
              <a:t>When Providing Personal Care</a:t>
            </a:r>
            <a:endParaRPr b="0" i="0" sz="3500" u="none" cap="none" strike="noStrike">
              <a:solidFill>
                <a:srgbClr val="000000"/>
              </a:solidFill>
              <a:latin typeface="Arial"/>
              <a:ea typeface="Arial"/>
              <a:cs typeface="Arial"/>
              <a:sym typeface="Arial"/>
            </a:endParaRPr>
          </a:p>
          <a:p>
            <a:pPr indent="-241300" lvl="0" marL="457200" marR="0" rtl="0" algn="l">
              <a:lnSpc>
                <a:spcPct val="70000"/>
              </a:lnSpc>
              <a:spcBef>
                <a:spcPts val="1200"/>
              </a:spcBef>
              <a:spcAft>
                <a:spcPts val="0"/>
              </a:spcAft>
              <a:buClr>
                <a:srgbClr val="000000"/>
              </a:buClr>
              <a:buSzPts val="3400"/>
              <a:buFont typeface="Noto Sans Symbols"/>
              <a:buNone/>
            </a:pPr>
            <a:r>
              <a:t/>
            </a:r>
            <a:endParaRPr b="0" i="0" sz="3500" u="none" cap="none" strike="noStrike">
              <a:solidFill>
                <a:srgbClr val="000000"/>
              </a:solidFill>
              <a:latin typeface="Gill Sans"/>
              <a:ea typeface="Gill Sans"/>
              <a:cs typeface="Gill Sans"/>
              <a:sym typeface="Gill Sans"/>
            </a:endParaRPr>
          </a:p>
          <a:p>
            <a:pPr indent="-669925" lvl="3" marL="1446212" marR="0" rtl="0" algn="l">
              <a:lnSpc>
                <a:spcPct val="70000"/>
              </a:lnSpc>
              <a:spcBef>
                <a:spcPts val="0"/>
              </a:spcBef>
              <a:spcAft>
                <a:spcPts val="0"/>
              </a:spcAft>
              <a:buClr>
                <a:srgbClr val="000000"/>
              </a:buClr>
              <a:buSzPts val="3100"/>
              <a:buFont typeface="Noto Sans Symbols"/>
              <a:buChar char="✔"/>
            </a:pPr>
            <a:r>
              <a:rPr b="0" i="0" lang="en-US" sz="3100" u="none" cap="none" strike="noStrike">
                <a:solidFill>
                  <a:srgbClr val="000000"/>
                </a:solidFill>
                <a:latin typeface="Gill Sans"/>
                <a:ea typeface="Gill Sans"/>
                <a:cs typeface="Gill Sans"/>
                <a:sym typeface="Gill Sans"/>
              </a:rPr>
              <a:t> Keep tasks and activities simple</a:t>
            </a:r>
            <a:endParaRPr b="0" i="0" sz="3100" u="none" cap="none" strike="noStrike">
              <a:solidFill>
                <a:srgbClr val="000000"/>
              </a:solidFill>
              <a:latin typeface="Gill Sans"/>
              <a:ea typeface="Gill Sans"/>
              <a:cs typeface="Gill Sans"/>
              <a:sym typeface="Gill Sans"/>
            </a:endParaRPr>
          </a:p>
          <a:p>
            <a:pPr indent="-669925" lvl="3" marL="1446212" marR="0" rtl="0" algn="l">
              <a:lnSpc>
                <a:spcPct val="70000"/>
              </a:lnSpc>
              <a:spcBef>
                <a:spcPts val="1200"/>
              </a:spcBef>
              <a:spcAft>
                <a:spcPts val="0"/>
              </a:spcAft>
              <a:buClr>
                <a:srgbClr val="000000"/>
              </a:buClr>
              <a:buSzPts val="3100"/>
              <a:buFont typeface="Noto Sans Symbols"/>
              <a:buChar char="✔"/>
            </a:pPr>
            <a:r>
              <a:rPr b="0" i="0" lang="en-US" sz="3100" u="none" cap="none" strike="noStrike">
                <a:solidFill>
                  <a:srgbClr val="000000"/>
                </a:solidFill>
                <a:latin typeface="Gill Sans"/>
                <a:ea typeface="Gill Sans"/>
                <a:cs typeface="Gill Sans"/>
                <a:sym typeface="Gill Sans"/>
              </a:rPr>
              <a:t> Break down tasks with step-by-step instructions</a:t>
            </a:r>
            <a:endParaRPr b="0" i="0" sz="3100" u="none" cap="none" strike="noStrike">
              <a:solidFill>
                <a:srgbClr val="000000"/>
              </a:solidFill>
              <a:latin typeface="Gill Sans"/>
              <a:ea typeface="Gill Sans"/>
              <a:cs typeface="Gill Sans"/>
              <a:sym typeface="Gill Sans"/>
            </a:endParaRPr>
          </a:p>
          <a:p>
            <a:pPr indent="-669925" lvl="3" marL="1446212" marR="0" rtl="0" algn="l">
              <a:lnSpc>
                <a:spcPct val="70000"/>
              </a:lnSpc>
              <a:spcBef>
                <a:spcPts val="1200"/>
              </a:spcBef>
              <a:spcAft>
                <a:spcPts val="0"/>
              </a:spcAft>
              <a:buClr>
                <a:srgbClr val="000000"/>
              </a:buClr>
              <a:buSzPts val="3100"/>
              <a:buFont typeface="Noto Sans Symbols"/>
              <a:buChar char="✔"/>
            </a:pPr>
            <a:r>
              <a:rPr b="0" i="0" lang="en-US" sz="3100" u="none" cap="none" strike="noStrike">
                <a:solidFill>
                  <a:srgbClr val="000000"/>
                </a:solidFill>
                <a:latin typeface="Gill Sans"/>
                <a:ea typeface="Gill Sans"/>
                <a:cs typeface="Gill Sans"/>
                <a:sym typeface="Gill Sans"/>
              </a:rPr>
              <a:t> Keep the environment as calm and quiet as possible</a:t>
            </a:r>
            <a:endParaRPr b="0" i="0" sz="3100" u="none" cap="none" strike="noStrike">
              <a:solidFill>
                <a:srgbClr val="000000"/>
              </a:solidFill>
              <a:latin typeface="Gill Sans"/>
              <a:ea typeface="Gill Sans"/>
              <a:cs typeface="Gill Sans"/>
              <a:sym typeface="Gill Sans"/>
            </a:endParaRPr>
          </a:p>
          <a:p>
            <a:pPr indent="-669925" lvl="3" marL="1446212" marR="0" rtl="0" algn="l">
              <a:lnSpc>
                <a:spcPct val="70000"/>
              </a:lnSpc>
              <a:spcBef>
                <a:spcPts val="1200"/>
              </a:spcBef>
              <a:spcAft>
                <a:spcPts val="0"/>
              </a:spcAft>
              <a:buClr>
                <a:srgbClr val="000000"/>
              </a:buClr>
              <a:buSzPts val="3100"/>
              <a:buFont typeface="Noto Sans Symbols"/>
              <a:buChar char="✔"/>
            </a:pPr>
            <a:r>
              <a:rPr b="0" i="0" lang="en-US" sz="3100" u="none" cap="none" strike="noStrike">
                <a:solidFill>
                  <a:srgbClr val="000000"/>
                </a:solidFill>
                <a:latin typeface="Gill Sans"/>
                <a:ea typeface="Gill Sans"/>
                <a:cs typeface="Gill Sans"/>
                <a:sym typeface="Gill Sans"/>
              </a:rPr>
              <a:t> Offer comfort to the resident </a:t>
            </a:r>
            <a:endParaRPr b="0" i="0" sz="3100" u="none" cap="none" strike="noStrike">
              <a:solidFill>
                <a:srgbClr val="000000"/>
              </a:solidFill>
              <a:latin typeface="Arial"/>
              <a:ea typeface="Arial"/>
              <a:cs typeface="Arial"/>
              <a:sym typeface="Arial"/>
            </a:endParaRPr>
          </a:p>
          <a:p>
            <a:pPr indent="0" lvl="0" marL="0" marR="0" rtl="0" algn="l">
              <a:lnSpc>
                <a:spcPct val="70000"/>
              </a:lnSpc>
              <a:spcBef>
                <a:spcPts val="12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Calibri"/>
              <a:ea typeface="Calibri"/>
              <a:cs typeface="Calibri"/>
              <a:sym typeface="Calibri"/>
            </a:endParaRPr>
          </a:p>
        </p:txBody>
      </p:sp>
      <p:sp>
        <p:nvSpPr>
          <p:cNvPr id="251" name="Google Shape;251;p11"/>
          <p:cNvSpPr txBox="1"/>
          <p:nvPr>
            <p:ph idx="4294967295" type="title"/>
          </p:nvPr>
        </p:nvSpPr>
        <p:spPr>
          <a:xfrm>
            <a:off x="641400" y="584200"/>
            <a:ext cx="10712400" cy="20073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200"/>
              <a:buFont typeface="Arial"/>
              <a:buNone/>
            </a:pPr>
            <a:r>
              <a:rPr b="1" i="0" lang="en-US" sz="4000" u="none" cap="none" strike="noStrike">
                <a:solidFill>
                  <a:srgbClr val="7F7F7F"/>
                </a:solidFill>
                <a:latin typeface="Gill Sans"/>
                <a:ea typeface="Gill Sans"/>
                <a:cs typeface="Gill Sans"/>
                <a:sym typeface="Gill Sans"/>
              </a:rPr>
              <a:t>IDE</a:t>
            </a:r>
            <a:r>
              <a:rPr b="1" i="0" lang="en-US" sz="4000" u="none" cap="none" strike="noStrike">
                <a:solidFill>
                  <a:srgbClr val="FE0000"/>
                </a:solidFill>
                <a:latin typeface="Gill Sans"/>
                <a:ea typeface="Gill Sans"/>
                <a:cs typeface="Gill Sans"/>
                <a:sym typeface="Gill Sans"/>
              </a:rPr>
              <a:t>A</a:t>
            </a:r>
            <a:r>
              <a:rPr b="1" i="0" lang="en-US" sz="4000" u="none" cap="none" strike="noStrike">
                <a:solidFill>
                  <a:srgbClr val="7F7F7F"/>
                </a:solidFill>
                <a:latin typeface="Gill Sans"/>
                <a:ea typeface="Gill Sans"/>
                <a:cs typeface="Gill Sans"/>
                <a:sym typeface="Gill Sans"/>
              </a:rPr>
              <a:t>! 3</a:t>
            </a:r>
            <a:r>
              <a:rPr b="1" i="0" lang="en-US" sz="4000" u="none" cap="none" strike="noStrike">
                <a:solidFill>
                  <a:srgbClr val="000000"/>
                </a:solidFill>
                <a:latin typeface="Gill Sans"/>
                <a:ea typeface="Gill Sans"/>
                <a:cs typeface="Gill Sans"/>
                <a:sym typeface="Gill Sans"/>
              </a:rPr>
              <a:t>: Adjust: Causes and Triggers</a:t>
            </a:r>
            <a:br>
              <a:rPr b="1" i="0" lang="en-US" sz="4200" u="none" cap="none" strike="noStrike">
                <a:solidFill>
                  <a:srgbClr val="000000"/>
                </a:solidFill>
                <a:latin typeface="Gill Sans"/>
                <a:ea typeface="Gill Sans"/>
                <a:cs typeface="Gill Sans"/>
                <a:sym typeface="Gill Sans"/>
              </a:rPr>
            </a:b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vidend">
  <a:themeElements>
    <a:clrScheme name="Dividend">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2023-02-03T23:32:39Z</dcterms:created>
  <dc:creator>Penate, Christina</dc:creator>
</cp:coreProperties>
</file>