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6858000" cx="12192000"/>
  <p:notesSz cx="6858000" cy="9144000"/>
  <p:embeddedFontLst>
    <p:embeddedFont>
      <p:font typeface="Corbel"/>
      <p:regular r:id="rId27"/>
      <p:bold r:id="rId28"/>
      <p:italic r:id="rId29"/>
      <p:boldItalic r:id="rId30"/>
    </p:embeddedFont>
    <p:embeddedFont>
      <p:font typeface="Gill Sans"/>
      <p:regular r:id="rId31"/>
      <p:bold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3" roundtripDataSignature="AMtx7mhIljA1o2cHe3H1WIYkxqakUv4sw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Corbel-bold.fntdata"/><Relationship Id="rId27" Type="http://schemas.openxmlformats.org/officeDocument/2006/relationships/font" Target="fonts/Corbel-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Corbel-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GillSans-regular.fntdata"/><Relationship Id="rId30" Type="http://schemas.openxmlformats.org/officeDocument/2006/relationships/font" Target="fonts/Corbel-boldItalic.fntdata"/><Relationship Id="rId11" Type="http://schemas.openxmlformats.org/officeDocument/2006/relationships/slide" Target="slides/slide7.xml"/><Relationship Id="rId33" Type="http://customschemas.google.com/relationships/presentationmetadata" Target="metadata"/><Relationship Id="rId10" Type="http://schemas.openxmlformats.org/officeDocument/2006/relationships/slide" Target="slides/slide6.xml"/><Relationship Id="rId32" Type="http://schemas.openxmlformats.org/officeDocument/2006/relationships/font" Target="fonts/GillSans-bold.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 name="Google Shape;8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 name="Google Shape;8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US"/>
              <a:t>The IDEA! Approach is a tool that all caregivers can use. It’s a 3-step process. </a:t>
            </a:r>
            <a:endParaRPr/>
          </a:p>
          <a:p>
            <a:pPr indent="-228600" lvl="0" marL="228600" rtl="0" algn="l">
              <a:lnSpc>
                <a:spcPct val="100000"/>
              </a:lnSpc>
              <a:spcBef>
                <a:spcPts val="0"/>
              </a:spcBef>
              <a:spcAft>
                <a:spcPts val="0"/>
              </a:spcAft>
              <a:buClr>
                <a:schemeClr val="dk1"/>
              </a:buClr>
              <a:buSzPts val="1400"/>
              <a:buFont typeface="Calibri"/>
              <a:buAutoNum type="arabicParenR"/>
            </a:pPr>
            <a:r>
              <a:rPr lang="en-US"/>
              <a:t>Identify the behavior</a:t>
            </a:r>
            <a:endParaRPr/>
          </a:p>
          <a:p>
            <a:pPr indent="-228600" lvl="0" marL="228600" rtl="0" algn="l">
              <a:lnSpc>
                <a:spcPct val="100000"/>
              </a:lnSpc>
              <a:spcBef>
                <a:spcPts val="0"/>
              </a:spcBef>
              <a:spcAft>
                <a:spcPts val="0"/>
              </a:spcAft>
              <a:buClr>
                <a:schemeClr val="dk1"/>
              </a:buClr>
              <a:buSzPts val="1400"/>
              <a:buFont typeface="Calibri"/>
              <a:buAutoNum type="arabicParenR"/>
            </a:pPr>
            <a:r>
              <a:rPr lang="en-US"/>
              <a:t>Explore the cause and meaning</a:t>
            </a:r>
            <a:endParaRPr/>
          </a:p>
          <a:p>
            <a:pPr indent="-228600" lvl="0" marL="228600" rtl="0" algn="l">
              <a:lnSpc>
                <a:spcPct val="100000"/>
              </a:lnSpc>
              <a:spcBef>
                <a:spcPts val="0"/>
              </a:spcBef>
              <a:spcAft>
                <a:spcPts val="0"/>
              </a:spcAft>
              <a:buClr>
                <a:schemeClr val="dk1"/>
              </a:buClr>
              <a:buSzPts val="1400"/>
              <a:buFont typeface="Calibri"/>
              <a:buAutoNum type="arabicParenR"/>
            </a:pPr>
            <a:r>
              <a:rPr lang="en-US"/>
              <a:t>Adjust to solve the problem </a:t>
            </a:r>
            <a:endParaRPr/>
          </a:p>
          <a:p>
            <a:pPr indent="0" lvl="0" marL="0" rtl="0" algn="l">
              <a:lnSpc>
                <a:spcPct val="100000"/>
              </a:lnSpc>
              <a:spcBef>
                <a:spcPts val="0"/>
              </a:spcBef>
              <a:spcAft>
                <a:spcPts val="0"/>
              </a:spcAft>
              <a:buClr>
                <a:schemeClr val="dk1"/>
              </a:buClr>
              <a:buSzPts val="1400"/>
              <a:buFont typeface="Calibri"/>
              <a:buNone/>
            </a:pPr>
            <a:r>
              <a:rPr lang="en-US"/>
              <a:t>We’ll go through Identifying and exploring in this session.</a:t>
            </a:r>
            <a:endParaRPr/>
          </a:p>
        </p:txBody>
      </p:sp>
      <p:sp>
        <p:nvSpPr>
          <p:cNvPr id="206" name="Google Shape;20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207" name="Google Shape;207;p8: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Calibri"/>
              <a:ea typeface="Calibri"/>
              <a:cs typeface="Calibri"/>
              <a:sym typeface="Calibri"/>
            </a:endParaRPr>
          </a:p>
        </p:txBody>
      </p:sp>
      <p:sp>
        <p:nvSpPr>
          <p:cNvPr id="208" name="Google Shape;208;p8: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rgbClr val="000000"/>
                </a:solidFill>
                <a:latin typeface="Calibri"/>
                <a:ea typeface="Calibri"/>
                <a:cs typeface="Calibri"/>
                <a:sym typeface="Calibri"/>
              </a:rPr>
              <a:t>Understanding Challenging Behaviors</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61715f5ad2_1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g261715f5ad2_1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US"/>
              <a:t>IDENTIFY: This can be a hard concept to understand. It’s important to pick and choose our battles. For example, some people with dementia “shadow”, which means they follow caregivers around. This may be annoying for the caregiver, but is it a problem to be solved? The resident is getting exercise and not causing any harm. But some residents may try to leave the facility, and that can be very dangerous.  </a:t>
            </a:r>
            <a:endParaRPr/>
          </a:p>
          <a:p>
            <a:pPr indent="0" lvl="0" marL="0" rtl="0" algn="l">
              <a:lnSpc>
                <a:spcPct val="100000"/>
              </a:lnSpc>
              <a:spcBef>
                <a:spcPts val="0"/>
              </a:spcBef>
              <a:spcAft>
                <a:spcPts val="0"/>
              </a:spcAft>
              <a:buClr>
                <a:schemeClr val="dk1"/>
              </a:buClr>
              <a:buSzPts val="1400"/>
              <a:buFont typeface="Calibri"/>
              <a:buNone/>
            </a:pPr>
            <a:r>
              <a:t/>
            </a:r>
            <a:endParaRPr/>
          </a:p>
          <a:p>
            <a:pPr indent="0" lvl="0" marL="0" rtl="0" algn="l">
              <a:lnSpc>
                <a:spcPct val="100000"/>
              </a:lnSpc>
              <a:spcBef>
                <a:spcPts val="0"/>
              </a:spcBef>
              <a:spcAft>
                <a:spcPts val="0"/>
              </a:spcAft>
              <a:buClr>
                <a:schemeClr val="dk1"/>
              </a:buClr>
              <a:buSzPts val="1400"/>
              <a:buFont typeface="Calibri"/>
              <a:buNone/>
            </a:pPr>
            <a:r>
              <a:rPr lang="en-US"/>
              <a:t>Make sure the PROBLEM behavior is really a problem that needs to be fixed because it is </a:t>
            </a:r>
            <a:endParaRPr/>
          </a:p>
          <a:p>
            <a:pPr indent="-171450" lvl="0" marL="171450" rtl="0" algn="l">
              <a:lnSpc>
                <a:spcPct val="100000"/>
              </a:lnSpc>
              <a:spcBef>
                <a:spcPts val="0"/>
              </a:spcBef>
              <a:spcAft>
                <a:spcPts val="0"/>
              </a:spcAft>
              <a:buClr>
                <a:schemeClr val="dk1"/>
              </a:buClr>
              <a:buSzPts val="1400"/>
              <a:buFont typeface="Arial"/>
              <a:buChar char="•"/>
            </a:pPr>
            <a:r>
              <a:rPr lang="en-US"/>
              <a:t>Unsafe for the resident</a:t>
            </a:r>
            <a:endParaRPr/>
          </a:p>
          <a:p>
            <a:pPr indent="-171450" lvl="0" marL="171450" rtl="0" algn="l">
              <a:lnSpc>
                <a:spcPct val="100000"/>
              </a:lnSpc>
              <a:spcBef>
                <a:spcPts val="0"/>
              </a:spcBef>
              <a:spcAft>
                <a:spcPts val="0"/>
              </a:spcAft>
              <a:buClr>
                <a:schemeClr val="dk1"/>
              </a:buClr>
              <a:buSzPts val="1400"/>
              <a:buFont typeface="Arial"/>
              <a:buChar char="•"/>
            </a:pPr>
            <a:r>
              <a:rPr lang="en-US"/>
              <a:t>Bothers or is unsafe for other residents or staff</a:t>
            </a:r>
            <a:endParaRPr/>
          </a:p>
          <a:p>
            <a:pPr indent="-171450" lvl="0" marL="171450" rtl="0" algn="l">
              <a:lnSpc>
                <a:spcPct val="100000"/>
              </a:lnSpc>
              <a:spcBef>
                <a:spcPts val="0"/>
              </a:spcBef>
              <a:spcAft>
                <a:spcPts val="0"/>
              </a:spcAft>
              <a:buClr>
                <a:schemeClr val="dk1"/>
              </a:buClr>
              <a:buSzPts val="1400"/>
              <a:buFont typeface="Arial"/>
              <a:buChar char="•"/>
            </a:pPr>
            <a:r>
              <a:rPr lang="en-US"/>
              <a:t>Interferes with caregiving</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a:t>If it is just irritating, can you safely ignore it? </a:t>
            </a:r>
            <a:endParaRPr/>
          </a:p>
        </p:txBody>
      </p:sp>
      <p:sp>
        <p:nvSpPr>
          <p:cNvPr id="219" name="Google Shape;219;g261715f5ad2_1_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220" name="Google Shape;220;g261715f5ad2_1_4:notes"/>
          <p:cNvSpPr txBox="1"/>
          <p:nvPr>
            <p:ph idx="10" type="dt"/>
          </p:nvPr>
        </p:nvSpPr>
        <p:spPr>
          <a:xfrm>
            <a:off x="3884613" y="0"/>
            <a:ext cx="2971800" cy="458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Calibri"/>
              <a:ea typeface="Calibri"/>
              <a:cs typeface="Calibri"/>
              <a:sym typeface="Calibri"/>
            </a:endParaRPr>
          </a:p>
        </p:txBody>
      </p:sp>
      <p:sp>
        <p:nvSpPr>
          <p:cNvPr id="221" name="Google Shape;221;g261715f5ad2_1_4:notes"/>
          <p:cNvSpPr txBox="1"/>
          <p:nvPr>
            <p:ph idx="3" type="hdr"/>
          </p:nvPr>
        </p:nvSpPr>
        <p:spPr>
          <a:xfrm>
            <a:off x="0" y="0"/>
            <a:ext cx="2971800" cy="45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rgbClr val="000000"/>
                </a:solidFill>
                <a:latin typeface="Calibri"/>
                <a:ea typeface="Calibri"/>
                <a:cs typeface="Calibri"/>
                <a:sym typeface="Calibri"/>
              </a:rPr>
              <a:t>Understanding Challenging Behaviors</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c051e20ee2_3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3" name="Google Shape;233;g2c051e20ee2_3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200"/>
              <a:buFont typeface="Calibri"/>
              <a:buNone/>
            </a:pPr>
            <a:r>
              <a:rPr b="1" lang="en-US" sz="1200">
                <a:latin typeface="Calibri"/>
                <a:ea typeface="Calibri"/>
                <a:cs typeface="Calibri"/>
                <a:sym typeface="Calibri"/>
              </a:rPr>
              <a:t>It is also important to note that some behavior changes may signal the need for medical care.  Don’t delay, bring these to your supervisor for evaluation.</a:t>
            </a:r>
            <a:endParaRPr sz="1200">
              <a:latin typeface="Calibri"/>
              <a:ea typeface="Calibri"/>
              <a:cs typeface="Calibri"/>
              <a:sym typeface="Calibri"/>
            </a:endParaRPr>
          </a:p>
          <a:p>
            <a:pPr indent="0" lvl="0" marL="0" rtl="0" algn="l">
              <a:lnSpc>
                <a:spcPct val="100000"/>
              </a:lnSpc>
              <a:spcBef>
                <a:spcPts val="0"/>
              </a:spcBef>
              <a:spcAft>
                <a:spcPts val="0"/>
              </a:spcAft>
              <a:buSzPts val="1200"/>
              <a:buFont typeface="Calibri"/>
              <a:buNone/>
            </a:pPr>
            <a:r>
              <a:rPr b="1" lang="en-US" sz="1200">
                <a:latin typeface="Calibri"/>
                <a:ea typeface="Calibri"/>
                <a:cs typeface="Calibri"/>
                <a:sym typeface="Calibri"/>
              </a:rPr>
              <a:t>Examples of sudden and unusual changes </a:t>
            </a:r>
            <a:r>
              <a:rPr lang="en-US" sz="1200">
                <a:latin typeface="Calibri"/>
                <a:ea typeface="Calibri"/>
                <a:cs typeface="Calibri"/>
                <a:sym typeface="Calibri"/>
              </a:rPr>
              <a:t>that CNA’s should look for include:</a:t>
            </a:r>
            <a:endParaRPr/>
          </a:p>
          <a:p>
            <a:pPr indent="-6350" lvl="0" marL="0" rtl="0" algn="l">
              <a:lnSpc>
                <a:spcPct val="100000"/>
              </a:lnSpc>
              <a:spcBef>
                <a:spcPts val="0"/>
              </a:spcBef>
              <a:spcAft>
                <a:spcPts val="0"/>
              </a:spcAft>
              <a:buSzPts val="100"/>
              <a:buFont typeface="Noto Sans Symbols"/>
              <a:buChar char="▪"/>
            </a:pPr>
            <a:r>
              <a:rPr lang="en-US" sz="1200">
                <a:latin typeface="Calibri"/>
                <a:ea typeface="Calibri"/>
                <a:cs typeface="Calibri"/>
                <a:sym typeface="Calibri"/>
              </a:rPr>
              <a:t>Sudden incontinence</a:t>
            </a:r>
            <a:endParaRPr/>
          </a:p>
          <a:p>
            <a:pPr indent="-6350" lvl="0" marL="0" rtl="0" algn="l">
              <a:lnSpc>
                <a:spcPct val="100000"/>
              </a:lnSpc>
              <a:spcBef>
                <a:spcPts val="0"/>
              </a:spcBef>
              <a:spcAft>
                <a:spcPts val="0"/>
              </a:spcAft>
              <a:buSzPts val="100"/>
              <a:buFont typeface="Noto Sans Symbols"/>
              <a:buChar char="▪"/>
            </a:pPr>
            <a:r>
              <a:rPr lang="en-US" sz="1200">
                <a:latin typeface="Calibri"/>
                <a:ea typeface="Calibri"/>
                <a:cs typeface="Calibri"/>
                <a:sym typeface="Calibri"/>
              </a:rPr>
              <a:t>Sudden disorientation to time and place</a:t>
            </a:r>
            <a:endParaRPr/>
          </a:p>
          <a:p>
            <a:pPr indent="-6350" lvl="0" marL="0" rtl="0" algn="l">
              <a:lnSpc>
                <a:spcPct val="100000"/>
              </a:lnSpc>
              <a:spcBef>
                <a:spcPts val="0"/>
              </a:spcBef>
              <a:spcAft>
                <a:spcPts val="0"/>
              </a:spcAft>
              <a:buSzPts val="100"/>
              <a:buFont typeface="Noto Sans Symbols"/>
              <a:buChar char="▪"/>
            </a:pPr>
            <a:r>
              <a:rPr lang="en-US" sz="1200">
                <a:latin typeface="Calibri"/>
                <a:ea typeface="Calibri"/>
                <a:cs typeface="Calibri"/>
                <a:sym typeface="Calibri"/>
              </a:rPr>
              <a:t>Sudden sluggishness or agitation</a:t>
            </a:r>
            <a:endParaRPr/>
          </a:p>
          <a:p>
            <a:pPr indent="-6350" lvl="0" marL="0" rtl="0" algn="l">
              <a:lnSpc>
                <a:spcPct val="100000"/>
              </a:lnSpc>
              <a:spcBef>
                <a:spcPts val="0"/>
              </a:spcBef>
              <a:spcAft>
                <a:spcPts val="0"/>
              </a:spcAft>
              <a:buSzPts val="100"/>
              <a:buFont typeface="Noto Sans Symbols"/>
              <a:buChar char="▪"/>
            </a:pPr>
            <a:r>
              <a:rPr lang="en-US" sz="1200">
                <a:latin typeface="Calibri"/>
                <a:ea typeface="Calibri"/>
                <a:cs typeface="Calibri"/>
                <a:sym typeface="Calibri"/>
              </a:rPr>
              <a:t>Sudden decreased attention</a:t>
            </a:r>
            <a:endParaRPr/>
          </a:p>
          <a:p>
            <a:pPr indent="-6350" lvl="0" marL="0" rtl="0" algn="l">
              <a:lnSpc>
                <a:spcPct val="100000"/>
              </a:lnSpc>
              <a:spcBef>
                <a:spcPts val="0"/>
              </a:spcBef>
              <a:spcAft>
                <a:spcPts val="0"/>
              </a:spcAft>
              <a:buSzPts val="100"/>
              <a:buFont typeface="Noto Sans Symbols"/>
              <a:buChar char="▪"/>
            </a:pPr>
            <a:r>
              <a:rPr lang="en-US" sz="1200">
                <a:latin typeface="Calibri"/>
                <a:ea typeface="Calibri"/>
                <a:cs typeface="Calibri"/>
                <a:sym typeface="Calibri"/>
              </a:rPr>
              <a:t>New aggressiveness</a:t>
            </a:r>
            <a:endParaRPr/>
          </a:p>
        </p:txBody>
      </p:sp>
      <p:sp>
        <p:nvSpPr>
          <p:cNvPr id="234" name="Google Shape;234;g2c051e20ee2_3_0:notes"/>
          <p:cNvSpPr txBox="1"/>
          <p:nvPr/>
        </p:nvSpPr>
        <p:spPr>
          <a:xfrm>
            <a:off x="3884612" y="8685212"/>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235" name="Google Shape;235;g2c051e20ee2_3_0:notes"/>
          <p:cNvSpPr txBox="1"/>
          <p:nvPr/>
        </p:nvSpPr>
        <p:spPr>
          <a:xfrm>
            <a:off x="3884612" y="0"/>
            <a:ext cx="2971800" cy="45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g2c051e20ee2_3_0:notes"/>
          <p:cNvSpPr txBox="1"/>
          <p:nvPr/>
        </p:nvSpPr>
        <p:spPr>
          <a:xfrm>
            <a:off x="0" y="0"/>
            <a:ext cx="2971800" cy="45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Understanding Challenging Behaviors</a:t>
            </a:r>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62da3f0a83_1_2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g262da3f0a83_1_2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US"/>
              <a:t>Step 2 in the IDEA!  is to </a:t>
            </a:r>
            <a:r>
              <a:rPr lang="en-US" u="sng"/>
              <a:t>Explore</a:t>
            </a:r>
            <a:r>
              <a:rPr lang="en-US"/>
              <a:t> the causes and triggers.  </a:t>
            </a:r>
            <a:endParaRPr/>
          </a:p>
          <a:p>
            <a:pPr indent="0" lvl="0" marL="0" rtl="0" algn="l">
              <a:lnSpc>
                <a:spcPct val="100000"/>
              </a:lnSpc>
              <a:spcBef>
                <a:spcPts val="0"/>
              </a:spcBef>
              <a:spcAft>
                <a:spcPts val="0"/>
              </a:spcAft>
              <a:buClr>
                <a:schemeClr val="dk1"/>
              </a:buClr>
              <a:buSzPts val="1400"/>
              <a:buFont typeface="Calibri"/>
              <a:buNone/>
            </a:pPr>
            <a:r>
              <a:rPr lang="en-US"/>
              <a:t>This step is important because it will help you figure out what you can do to respond.  </a:t>
            </a:r>
            <a:endParaRPr/>
          </a:p>
          <a:p>
            <a:pPr indent="0" lvl="0" marL="0" rtl="0" algn="l">
              <a:lnSpc>
                <a:spcPct val="100000"/>
              </a:lnSpc>
              <a:spcBef>
                <a:spcPts val="0"/>
              </a:spcBef>
              <a:spcAft>
                <a:spcPts val="0"/>
              </a:spcAft>
              <a:buClr>
                <a:schemeClr val="dk1"/>
              </a:buClr>
              <a:buSzPts val="1400"/>
              <a:buFont typeface="Calibri"/>
              <a:buNone/>
            </a:pPr>
            <a:r>
              <a:rPr lang="en-US"/>
              <a:t>Take the time to explore and think about why the behavior is occurring.</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256" name="Google Shape;256;g262da3f0a83_1_2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257" name="Google Shape;257;g262da3f0a83_1_211:notes"/>
          <p:cNvSpPr txBox="1"/>
          <p:nvPr>
            <p:ph idx="10" type="dt"/>
          </p:nvPr>
        </p:nvSpPr>
        <p:spPr>
          <a:xfrm>
            <a:off x="3884613" y="0"/>
            <a:ext cx="2971800" cy="458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Calibri"/>
              <a:ea typeface="Calibri"/>
              <a:cs typeface="Calibri"/>
              <a:sym typeface="Calibri"/>
            </a:endParaRPr>
          </a:p>
        </p:txBody>
      </p:sp>
      <p:sp>
        <p:nvSpPr>
          <p:cNvPr id="258" name="Google Shape;258;g262da3f0a83_1_211:notes"/>
          <p:cNvSpPr txBox="1"/>
          <p:nvPr>
            <p:ph idx="3" type="hdr"/>
          </p:nvPr>
        </p:nvSpPr>
        <p:spPr>
          <a:xfrm>
            <a:off x="0" y="0"/>
            <a:ext cx="2971800" cy="45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rgbClr val="000000"/>
                </a:solidFill>
                <a:latin typeface="Calibri"/>
                <a:ea typeface="Calibri"/>
                <a:cs typeface="Calibri"/>
                <a:sym typeface="Calibri"/>
              </a:rPr>
              <a:t>Understanding Challenging Behaviors</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62da3f0a83_1_2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g262da3f0a83_1_2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b="0" lang="en-US"/>
              <a:t>The</a:t>
            </a:r>
            <a:r>
              <a:rPr lang="en-US"/>
              <a:t> causes or triggers to problem behaviors in residents in nursing homes often fall into one of these buckets, so it’s a helpful way to look for triggers.  </a:t>
            </a:r>
            <a:endParaRPr/>
          </a:p>
          <a:p>
            <a:pPr indent="0" lvl="0" marL="0" rtl="0" algn="l">
              <a:lnSpc>
                <a:spcPct val="100000"/>
              </a:lnSpc>
              <a:spcBef>
                <a:spcPts val="0"/>
              </a:spcBef>
              <a:spcAft>
                <a:spcPts val="0"/>
              </a:spcAft>
              <a:buClr>
                <a:schemeClr val="dk1"/>
              </a:buClr>
              <a:buSzPts val="1400"/>
              <a:buFont typeface="Calibri"/>
              <a:buNone/>
            </a:pPr>
            <a:r>
              <a:rPr lang="en-US"/>
              <a:t>Triggers can be: </a:t>
            </a:r>
            <a:endParaRPr/>
          </a:p>
          <a:p>
            <a:pPr indent="-177835" lvl="0" marL="177835" rtl="0" algn="l">
              <a:lnSpc>
                <a:spcPct val="100000"/>
              </a:lnSpc>
              <a:spcBef>
                <a:spcPts val="0"/>
              </a:spcBef>
              <a:spcAft>
                <a:spcPts val="0"/>
              </a:spcAft>
              <a:buClr>
                <a:schemeClr val="dk1"/>
              </a:buClr>
              <a:buSzPts val="1200"/>
              <a:buFont typeface="Noto Sans Symbols"/>
              <a:buChar char="▪"/>
            </a:pPr>
            <a:r>
              <a:rPr lang="en-US"/>
              <a:t>Communication difficulty</a:t>
            </a:r>
            <a:endParaRPr/>
          </a:p>
          <a:p>
            <a:pPr indent="-177835" lvl="0" marL="177835" rtl="0" algn="l">
              <a:lnSpc>
                <a:spcPct val="100000"/>
              </a:lnSpc>
              <a:spcBef>
                <a:spcPts val="0"/>
              </a:spcBef>
              <a:spcAft>
                <a:spcPts val="0"/>
              </a:spcAft>
              <a:buClr>
                <a:schemeClr val="dk1"/>
              </a:buClr>
              <a:buSzPts val="1200"/>
              <a:buFont typeface="Noto Sans Symbols"/>
              <a:buChar char="▪"/>
            </a:pPr>
            <a:r>
              <a:rPr lang="en-US"/>
              <a:t>Social needs</a:t>
            </a:r>
            <a:endParaRPr/>
          </a:p>
          <a:p>
            <a:pPr indent="-177835" lvl="0" marL="177835" rtl="0" algn="l">
              <a:lnSpc>
                <a:spcPct val="100000"/>
              </a:lnSpc>
              <a:spcBef>
                <a:spcPts val="0"/>
              </a:spcBef>
              <a:spcAft>
                <a:spcPts val="0"/>
              </a:spcAft>
              <a:buClr>
                <a:schemeClr val="dk1"/>
              </a:buClr>
              <a:buSzPts val="1200"/>
              <a:buFont typeface="Noto Sans Symbols"/>
              <a:buChar char="▪"/>
            </a:pPr>
            <a:r>
              <a:rPr lang="en-US"/>
              <a:t>Health issues</a:t>
            </a:r>
            <a:endParaRPr/>
          </a:p>
          <a:p>
            <a:pPr indent="-177835" lvl="0" marL="177835" rtl="0" algn="l">
              <a:lnSpc>
                <a:spcPct val="100000"/>
              </a:lnSpc>
              <a:spcBef>
                <a:spcPts val="0"/>
              </a:spcBef>
              <a:spcAft>
                <a:spcPts val="0"/>
              </a:spcAft>
              <a:buClr>
                <a:schemeClr val="dk1"/>
              </a:buClr>
              <a:buSzPts val="1200"/>
              <a:buFont typeface="Noto Sans Symbols"/>
              <a:buChar char="▪"/>
            </a:pPr>
            <a:r>
              <a:rPr lang="en-US"/>
              <a:t>Environmental issues</a:t>
            </a:r>
            <a:endParaRPr/>
          </a:p>
          <a:p>
            <a:pPr indent="-177835" lvl="0" marL="177835" rtl="0" algn="l">
              <a:lnSpc>
                <a:spcPct val="100000"/>
              </a:lnSpc>
              <a:spcBef>
                <a:spcPts val="0"/>
              </a:spcBef>
              <a:spcAft>
                <a:spcPts val="0"/>
              </a:spcAft>
              <a:buClr>
                <a:schemeClr val="dk1"/>
              </a:buClr>
              <a:buSzPts val="1200"/>
              <a:buFont typeface="Noto Sans Symbols"/>
              <a:buChar char="▪"/>
            </a:pPr>
            <a:r>
              <a:rPr lang="en-US"/>
              <a:t>Task-related issues</a:t>
            </a:r>
            <a:endParaRPr/>
          </a:p>
          <a:p>
            <a:pPr indent="0" lvl="0" marL="0" rtl="0" algn="l">
              <a:lnSpc>
                <a:spcPct val="100000"/>
              </a:lnSpc>
              <a:spcBef>
                <a:spcPts val="0"/>
              </a:spcBef>
              <a:spcAft>
                <a:spcPts val="0"/>
              </a:spcAft>
              <a:buClr>
                <a:schemeClr val="dk1"/>
              </a:buClr>
              <a:buSzPts val="1400"/>
              <a:buFont typeface="Calibri"/>
              <a:buNone/>
            </a:pPr>
            <a:r>
              <a:t/>
            </a:r>
            <a:endParaRPr/>
          </a:p>
          <a:p>
            <a:pPr indent="0" lvl="0" marL="0" rtl="0" algn="l">
              <a:lnSpc>
                <a:spcPct val="100000"/>
              </a:lnSpc>
              <a:spcBef>
                <a:spcPts val="0"/>
              </a:spcBef>
              <a:spcAft>
                <a:spcPts val="0"/>
              </a:spcAft>
              <a:buClr>
                <a:schemeClr val="dk1"/>
              </a:buClr>
              <a:buSzPts val="1400"/>
              <a:buFont typeface="Calibri"/>
              <a:buNone/>
            </a:pPr>
            <a:r>
              <a:rPr lang="en-US"/>
              <a:t>We are going to go over each of these buckets of triggers.</a:t>
            </a:r>
            <a:endParaRPr/>
          </a:p>
        </p:txBody>
      </p:sp>
      <p:sp>
        <p:nvSpPr>
          <p:cNvPr id="268" name="Google Shape;268;g262da3f0a83_1_2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269" name="Google Shape;269;g262da3f0a83_1_222:notes"/>
          <p:cNvSpPr txBox="1"/>
          <p:nvPr>
            <p:ph idx="10" type="dt"/>
          </p:nvPr>
        </p:nvSpPr>
        <p:spPr>
          <a:xfrm>
            <a:off x="3884613" y="0"/>
            <a:ext cx="2971800" cy="458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Calibri"/>
              <a:ea typeface="Calibri"/>
              <a:cs typeface="Calibri"/>
              <a:sym typeface="Calibri"/>
            </a:endParaRPr>
          </a:p>
        </p:txBody>
      </p:sp>
      <p:sp>
        <p:nvSpPr>
          <p:cNvPr id="270" name="Google Shape;270;g262da3f0a83_1_222:notes"/>
          <p:cNvSpPr txBox="1"/>
          <p:nvPr>
            <p:ph idx="3" type="hdr"/>
          </p:nvPr>
        </p:nvSpPr>
        <p:spPr>
          <a:xfrm>
            <a:off x="0" y="0"/>
            <a:ext cx="2971800" cy="45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rgbClr val="000000"/>
                </a:solidFill>
                <a:latin typeface="Calibri"/>
                <a:ea typeface="Calibri"/>
                <a:cs typeface="Calibri"/>
                <a:sym typeface="Calibri"/>
              </a:rPr>
              <a:t>Understanding Challenging Behaviors</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62da3f0a83_1_2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g262da3f0a83_1_2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US"/>
              <a:t>Dementia can cause communication challenges.  It may be difficult for the resident to understand you or to express themself.  Sometimes, residents will go back to speaking their first language.  Sometimes residents will become agitated when they cannot get out the words they want to say so you can understand them.   Some residents stop talking very much and only communicate through their behaviors.</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279" name="Google Shape;279;g262da3f0a83_1_2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280" name="Google Shape;280;g262da3f0a83_1_245:notes"/>
          <p:cNvSpPr txBox="1"/>
          <p:nvPr>
            <p:ph idx="10" type="dt"/>
          </p:nvPr>
        </p:nvSpPr>
        <p:spPr>
          <a:xfrm>
            <a:off x="3884613" y="0"/>
            <a:ext cx="2971800" cy="458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Calibri"/>
              <a:ea typeface="Calibri"/>
              <a:cs typeface="Calibri"/>
              <a:sym typeface="Calibri"/>
            </a:endParaRPr>
          </a:p>
        </p:txBody>
      </p:sp>
      <p:sp>
        <p:nvSpPr>
          <p:cNvPr id="281" name="Google Shape;281;g262da3f0a83_1_245:notes"/>
          <p:cNvSpPr txBox="1"/>
          <p:nvPr>
            <p:ph idx="3" type="hdr"/>
          </p:nvPr>
        </p:nvSpPr>
        <p:spPr>
          <a:xfrm>
            <a:off x="0" y="0"/>
            <a:ext cx="2971800" cy="45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rgbClr val="000000"/>
                </a:solidFill>
                <a:latin typeface="Calibri"/>
                <a:ea typeface="Calibri"/>
                <a:cs typeface="Calibri"/>
                <a:sym typeface="Calibri"/>
              </a:rPr>
              <a:t>Understanding Challenging Behaviors</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62da3f0a83_1_2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g262da3f0a83_1_2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US"/>
              <a:t>Some difficult behaviors show us that the resident wants to connect with another person.  Sometimes the problem comes from residents feeling alone and looking for family members or familiar faces.  Here are some behaviors that are probably triggered by social needs.  There are probably many others.</a:t>
            </a:r>
            <a:endParaRPr/>
          </a:p>
        </p:txBody>
      </p:sp>
      <p:sp>
        <p:nvSpPr>
          <p:cNvPr id="295" name="Google Shape;295;g262da3f0a83_1_26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62da3f0a83_1_270:notes"/>
          <p:cNvSpPr/>
          <p:nvPr>
            <p:ph idx="2" type="sldImg"/>
          </p:nvPr>
        </p:nvSpPr>
        <p:spPr>
          <a:xfrm>
            <a:off x="355600" y="976313"/>
            <a:ext cx="6097588" cy="34305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05" name="Google Shape;305;g262da3f0a83_1_2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US"/>
              <a:t>There are many health or physical issues that can lead to challenging behaviors.</a:t>
            </a:r>
            <a:endParaRPr/>
          </a:p>
          <a:p>
            <a:pPr indent="0" lvl="0" marL="0" rtl="0" algn="l">
              <a:lnSpc>
                <a:spcPct val="100000"/>
              </a:lnSpc>
              <a:spcBef>
                <a:spcPts val="0"/>
              </a:spcBef>
              <a:spcAft>
                <a:spcPts val="0"/>
              </a:spcAft>
              <a:buClr>
                <a:schemeClr val="dk1"/>
              </a:buClr>
              <a:buSzPts val="1400"/>
              <a:buFont typeface="Calibri"/>
              <a:buNone/>
            </a:pPr>
            <a:r>
              <a:t/>
            </a:r>
            <a:endParaRPr/>
          </a:p>
          <a:p>
            <a:pPr indent="0" lvl="0" marL="0" rtl="0" algn="l">
              <a:lnSpc>
                <a:spcPct val="100000"/>
              </a:lnSpc>
              <a:spcBef>
                <a:spcPts val="0"/>
              </a:spcBef>
              <a:spcAft>
                <a:spcPts val="0"/>
              </a:spcAft>
              <a:buClr>
                <a:schemeClr val="dk1"/>
              </a:buClr>
              <a:buSzPts val="1400"/>
              <a:buFont typeface="Calibri"/>
              <a:buNone/>
            </a:pPr>
            <a:r>
              <a:rPr lang="en-US"/>
              <a:t>It is important not to dismiss symptoms as “due to the dementia” because there may be a medical cause that needs to be addressed.  </a:t>
            </a:r>
            <a:endParaRPr/>
          </a:p>
          <a:p>
            <a:pPr indent="0" lvl="0" marL="0" rtl="0" algn="l">
              <a:lnSpc>
                <a:spcPct val="100000"/>
              </a:lnSpc>
              <a:spcBef>
                <a:spcPts val="0"/>
              </a:spcBef>
              <a:spcAft>
                <a:spcPts val="0"/>
              </a:spcAft>
              <a:buClr>
                <a:schemeClr val="dk1"/>
              </a:buClr>
              <a:buSzPts val="1400"/>
              <a:buFont typeface="Calibri"/>
              <a:buNone/>
            </a:pPr>
            <a:r>
              <a:rPr lang="en-US"/>
              <a:t>Behavior changes may signal delirium, infection, fever, dehydration, malnutrition, constipation.  Pain is a frequent trigger for behavioral changes.  Medication reactions and interactions can also cause sudden and unusual changes.</a:t>
            </a:r>
            <a:endParaRPr/>
          </a:p>
          <a:p>
            <a:pPr indent="0" lvl="0" marL="0" rtl="0" algn="l">
              <a:lnSpc>
                <a:spcPct val="100000"/>
              </a:lnSpc>
              <a:spcBef>
                <a:spcPts val="0"/>
              </a:spcBef>
              <a:spcAft>
                <a:spcPts val="0"/>
              </a:spcAft>
              <a:buClr>
                <a:schemeClr val="dk1"/>
              </a:buClr>
              <a:buSzPts val="1400"/>
              <a:buFont typeface="Calibri"/>
              <a:buNone/>
            </a:pPr>
            <a:r>
              <a:t/>
            </a:r>
            <a:endParaRPr/>
          </a:p>
          <a:p>
            <a:pPr indent="0" lvl="0" marL="0" rtl="0" algn="l">
              <a:lnSpc>
                <a:spcPct val="100000"/>
              </a:lnSpc>
              <a:spcBef>
                <a:spcPts val="0"/>
              </a:spcBef>
              <a:spcAft>
                <a:spcPts val="0"/>
              </a:spcAft>
              <a:buClr>
                <a:schemeClr val="dk1"/>
              </a:buClr>
              <a:buSzPts val="1400"/>
              <a:buFont typeface="Calibri"/>
              <a:buNone/>
            </a:pPr>
            <a:r>
              <a:rPr lang="en-US"/>
              <a:t>If someone shows new or worsening symptoms, point it out to your supervisor who will evaluate and help you figure out what may be causing the problem.</a:t>
            </a:r>
            <a:endParaRPr/>
          </a:p>
          <a:p>
            <a:pPr indent="0" lvl="0" marL="0" rtl="0" algn="l">
              <a:lnSpc>
                <a:spcPct val="100000"/>
              </a:lnSpc>
              <a:spcBef>
                <a:spcPts val="0"/>
              </a:spcBef>
              <a:spcAft>
                <a:spcPts val="0"/>
              </a:spcAft>
              <a:buClr>
                <a:schemeClr val="dk1"/>
              </a:buClr>
              <a:buSzPts val="1400"/>
              <a:buFont typeface="Calibri"/>
              <a:buNone/>
            </a:pPr>
            <a:r>
              <a:t/>
            </a:r>
            <a:endParaRPr/>
          </a:p>
          <a:p>
            <a:pPr indent="0" lvl="0" marL="0" marR="0" rtl="0" algn="l">
              <a:lnSpc>
                <a:spcPct val="100000"/>
              </a:lnSpc>
              <a:spcBef>
                <a:spcPts val="0"/>
              </a:spcBef>
              <a:spcAft>
                <a:spcPts val="0"/>
              </a:spcAft>
              <a:buClr>
                <a:schemeClr val="dk1"/>
              </a:buClr>
              <a:buSzPts val="1400"/>
              <a:buFont typeface="Calibri"/>
              <a:buNone/>
            </a:pPr>
            <a:r>
              <a:rPr lang="en-US"/>
              <a:t>Notice if a resident looks like they are uncomfortable, maybe they are not feeling well or in pain but are not able to tell you.</a:t>
            </a:r>
            <a:endParaRPr/>
          </a:p>
          <a:p>
            <a:pPr indent="0" lvl="0" marL="0" rtl="0" algn="l">
              <a:lnSpc>
                <a:spcPct val="100000"/>
              </a:lnSpc>
              <a:spcBef>
                <a:spcPts val="0"/>
              </a:spcBef>
              <a:spcAft>
                <a:spcPts val="0"/>
              </a:spcAft>
              <a:buClr>
                <a:schemeClr val="dk1"/>
              </a:buClr>
              <a:buSzPts val="1400"/>
              <a:buFont typeface="Calibri"/>
              <a:buNone/>
            </a:pPr>
            <a:r>
              <a:t/>
            </a:r>
            <a:endParaRPr b="1"/>
          </a:p>
        </p:txBody>
      </p:sp>
      <p:sp>
        <p:nvSpPr>
          <p:cNvPr id="306" name="Google Shape;306;g262da3f0a83_1_27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orbel"/>
                <a:ea typeface="Corbel"/>
                <a:cs typeface="Corbel"/>
                <a:sym typeface="Corbel"/>
              </a:rPr>
              <a:t>‹#›</a:t>
            </a:fld>
            <a:endParaRPr b="0" i="0" sz="1200" u="none" cap="none" strike="noStrike">
              <a:solidFill>
                <a:srgbClr val="000000"/>
              </a:solidFill>
              <a:latin typeface="Corbel"/>
              <a:ea typeface="Corbel"/>
              <a:cs typeface="Corbel"/>
              <a:sym typeface="Corbel"/>
            </a:endParaRPr>
          </a:p>
        </p:txBody>
      </p:sp>
      <p:sp>
        <p:nvSpPr>
          <p:cNvPr id="307" name="Google Shape;307;g262da3f0a83_1_270:notes"/>
          <p:cNvSpPr txBox="1"/>
          <p:nvPr>
            <p:ph idx="10" type="dt"/>
          </p:nvPr>
        </p:nvSpPr>
        <p:spPr>
          <a:xfrm>
            <a:off x="3884613" y="0"/>
            <a:ext cx="2971800" cy="458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b5b2a6dd35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g2b5b2a6dd35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US"/>
              <a:t>Read slide: This slide is particularly important for CNA’s.  This is often where CNA’s encounter difficulties because tasks can sometimes cause the resident to feel fear and confusion.</a:t>
            </a:r>
            <a:endParaRPr/>
          </a:p>
          <a:p>
            <a:pPr indent="0" lvl="0" marL="0" rtl="0" algn="l">
              <a:lnSpc>
                <a:spcPct val="100000"/>
              </a:lnSpc>
              <a:spcBef>
                <a:spcPts val="0"/>
              </a:spcBef>
              <a:spcAft>
                <a:spcPts val="0"/>
              </a:spcAft>
              <a:buClr>
                <a:schemeClr val="dk1"/>
              </a:buClr>
              <a:buSzPts val="1400"/>
              <a:buFont typeface="Calibri"/>
              <a:buNone/>
            </a:pPr>
            <a:r>
              <a:t/>
            </a:r>
            <a:endParaRPr/>
          </a:p>
          <a:p>
            <a:pPr indent="0" lvl="0" marL="0" rtl="0" algn="l">
              <a:lnSpc>
                <a:spcPct val="100000"/>
              </a:lnSpc>
              <a:spcBef>
                <a:spcPts val="0"/>
              </a:spcBef>
              <a:spcAft>
                <a:spcPts val="0"/>
              </a:spcAft>
              <a:buClr>
                <a:schemeClr val="dk1"/>
              </a:buClr>
              <a:buSzPts val="1400"/>
              <a:buFont typeface="Calibri"/>
              <a:buNone/>
            </a:pPr>
            <a:r>
              <a:rPr lang="en-US"/>
              <a:t>Have you experienced this with your residents?</a:t>
            </a:r>
            <a:endParaRPr/>
          </a:p>
          <a:p>
            <a:pPr indent="0" lvl="0" marL="0" rtl="0" algn="l">
              <a:lnSpc>
                <a:spcPct val="100000"/>
              </a:lnSpc>
              <a:spcBef>
                <a:spcPts val="0"/>
              </a:spcBef>
              <a:spcAft>
                <a:spcPts val="0"/>
              </a:spcAft>
              <a:buClr>
                <a:schemeClr val="dk1"/>
              </a:buClr>
              <a:buSzPts val="1400"/>
              <a:buFont typeface="Calibri"/>
              <a:buNone/>
            </a:pPr>
            <a:r>
              <a:t/>
            </a:r>
            <a:endParaRPr/>
          </a:p>
          <a:p>
            <a:pPr indent="0" lvl="0" marL="0" rtl="0" algn="l">
              <a:lnSpc>
                <a:spcPct val="100000"/>
              </a:lnSpc>
              <a:spcBef>
                <a:spcPts val="0"/>
              </a:spcBef>
              <a:spcAft>
                <a:spcPts val="0"/>
              </a:spcAft>
              <a:buClr>
                <a:schemeClr val="dk1"/>
              </a:buClr>
              <a:buSzPts val="1400"/>
              <a:buFont typeface="Calibri"/>
              <a:buNone/>
            </a:pPr>
            <a:r>
              <a:rPr i="1" lang="en-US"/>
              <a:t>A CNA Story:  </a:t>
            </a:r>
            <a:r>
              <a:rPr lang="en-US"/>
              <a:t>After doing this training one of the CNA’s tolds us that she was struggling with a resident who was screaming throughout the bathing process. She remembered this training and figured out that this was a task related trigger. This helped her figure out an approach that worked. We’ll talk about this approach later. </a:t>
            </a:r>
            <a:endParaRPr/>
          </a:p>
        </p:txBody>
      </p:sp>
      <p:sp>
        <p:nvSpPr>
          <p:cNvPr id="333" name="Google Shape;333;g2b5b2a6dd35_0_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334" name="Google Shape;334;g2b5b2a6dd35_0_16:notes"/>
          <p:cNvSpPr txBox="1"/>
          <p:nvPr>
            <p:ph idx="10" type="dt"/>
          </p:nvPr>
        </p:nvSpPr>
        <p:spPr>
          <a:xfrm>
            <a:off x="3884613" y="0"/>
            <a:ext cx="2971800" cy="458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Calibri"/>
              <a:ea typeface="Calibri"/>
              <a:cs typeface="Calibri"/>
              <a:sym typeface="Calibri"/>
            </a:endParaRPr>
          </a:p>
        </p:txBody>
      </p:sp>
      <p:sp>
        <p:nvSpPr>
          <p:cNvPr id="335" name="Google Shape;335;g2b5b2a6dd35_0_16:notes"/>
          <p:cNvSpPr txBox="1"/>
          <p:nvPr>
            <p:ph idx="3" type="hdr"/>
          </p:nvPr>
        </p:nvSpPr>
        <p:spPr>
          <a:xfrm>
            <a:off x="0" y="0"/>
            <a:ext cx="2971800" cy="45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rgbClr val="000000"/>
                </a:solidFill>
                <a:latin typeface="Calibri"/>
                <a:ea typeface="Calibri"/>
                <a:cs typeface="Calibri"/>
                <a:sym typeface="Calibri"/>
              </a:rPr>
              <a:t>Understanding Challenging Behaviors</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b5b2a6dd3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7" name="Google Shape;347;g2b5b2a6dd3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US"/>
              <a:t>Environmental issues are things in the residents physical space that may be triggering distress.  This is where you have to be a detective to look around and try to figure out what is in the room or what just happened that may be related to the problem behavior.  Here are some ideas: </a:t>
            </a:r>
            <a:endParaRPr/>
          </a:p>
          <a:p>
            <a:pPr indent="-457200" lvl="0" marL="457200" rtl="0" algn="l">
              <a:lnSpc>
                <a:spcPct val="100000"/>
              </a:lnSpc>
              <a:spcBef>
                <a:spcPts val="0"/>
              </a:spcBef>
              <a:spcAft>
                <a:spcPts val="0"/>
              </a:spcAft>
              <a:buClr>
                <a:schemeClr val="dk1"/>
              </a:buClr>
              <a:buSzPts val="1200"/>
              <a:buChar char="•"/>
            </a:pPr>
            <a:r>
              <a:rPr lang="en-US"/>
              <a:t>Is there anyone else there?</a:t>
            </a:r>
            <a:endParaRPr/>
          </a:p>
          <a:p>
            <a:pPr indent="-457200" lvl="0" marL="457200" rtl="0" algn="l">
              <a:lnSpc>
                <a:spcPct val="100000"/>
              </a:lnSpc>
              <a:spcBef>
                <a:spcPts val="0"/>
              </a:spcBef>
              <a:spcAft>
                <a:spcPts val="0"/>
              </a:spcAft>
              <a:buClr>
                <a:schemeClr val="dk1"/>
              </a:buClr>
              <a:buSzPts val="1200"/>
              <a:buChar char="•"/>
            </a:pPr>
            <a:r>
              <a:rPr lang="en-US"/>
              <a:t>What was the resident doing before you entered?</a:t>
            </a:r>
            <a:endParaRPr/>
          </a:p>
          <a:p>
            <a:pPr indent="-457200" lvl="0" marL="457200" rtl="0" algn="l">
              <a:lnSpc>
                <a:spcPct val="100000"/>
              </a:lnSpc>
              <a:spcBef>
                <a:spcPts val="0"/>
              </a:spcBef>
              <a:spcAft>
                <a:spcPts val="0"/>
              </a:spcAft>
              <a:buClr>
                <a:schemeClr val="dk1"/>
              </a:buClr>
              <a:buSzPts val="1200"/>
              <a:buChar char="•"/>
            </a:pPr>
            <a:r>
              <a:rPr lang="en-US"/>
              <a:t>Do you see or hear anything unusual?</a:t>
            </a:r>
            <a:endParaRPr/>
          </a:p>
          <a:p>
            <a:pPr indent="-457200" lvl="0" marL="457200" rtl="0" algn="l">
              <a:lnSpc>
                <a:spcPct val="100000"/>
              </a:lnSpc>
              <a:spcBef>
                <a:spcPts val="0"/>
              </a:spcBef>
              <a:spcAft>
                <a:spcPts val="0"/>
              </a:spcAft>
              <a:buClr>
                <a:schemeClr val="dk1"/>
              </a:buClr>
              <a:buSzPts val="1200"/>
              <a:buChar char="•"/>
            </a:pPr>
            <a:r>
              <a:rPr lang="en-US"/>
              <a:t>Is it too hot?  Too cold?  Too bright?  Too dark? </a:t>
            </a:r>
            <a:endParaRPr/>
          </a:p>
          <a:p>
            <a:pPr indent="-457200" lvl="0" marL="457200" rtl="0" algn="l">
              <a:lnSpc>
                <a:spcPct val="100000"/>
              </a:lnSpc>
              <a:spcBef>
                <a:spcPts val="0"/>
              </a:spcBef>
              <a:spcAft>
                <a:spcPts val="0"/>
              </a:spcAft>
              <a:buClr>
                <a:schemeClr val="dk1"/>
              </a:buClr>
              <a:buSzPts val="1200"/>
              <a:buChar char="•"/>
            </a:pPr>
            <a:r>
              <a:rPr lang="en-US"/>
              <a:t>Look around for clues</a:t>
            </a:r>
            <a:endParaRPr/>
          </a:p>
          <a:p>
            <a:pPr indent="-381000" lvl="0" marL="45720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chemeClr val="dk1"/>
              </a:buClr>
              <a:buSzPts val="1200"/>
              <a:buFont typeface="Arial"/>
              <a:buNone/>
            </a:pPr>
            <a:r>
              <a:rPr lang="en-US"/>
              <a:t>What are some things you’ve seen that can trigger problem behaviors in patients?  </a:t>
            </a:r>
            <a:endParaRPr/>
          </a:p>
        </p:txBody>
      </p:sp>
      <p:sp>
        <p:nvSpPr>
          <p:cNvPr id="348" name="Google Shape;348;g2b5b2a6dd35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349" name="Google Shape;349;g2b5b2a6dd35_0_0:notes"/>
          <p:cNvSpPr txBox="1"/>
          <p:nvPr>
            <p:ph idx="10" type="dt"/>
          </p:nvPr>
        </p:nvSpPr>
        <p:spPr>
          <a:xfrm>
            <a:off x="3884613" y="0"/>
            <a:ext cx="2971800" cy="458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Calibri"/>
              <a:ea typeface="Calibri"/>
              <a:cs typeface="Calibri"/>
              <a:sym typeface="Calibri"/>
            </a:endParaRPr>
          </a:p>
        </p:txBody>
      </p:sp>
      <p:sp>
        <p:nvSpPr>
          <p:cNvPr id="350" name="Google Shape;350;g2b5b2a6dd35_0_0:notes"/>
          <p:cNvSpPr txBox="1"/>
          <p:nvPr>
            <p:ph idx="3" type="hdr"/>
          </p:nvPr>
        </p:nvSpPr>
        <p:spPr>
          <a:xfrm>
            <a:off x="0" y="0"/>
            <a:ext cx="2971800" cy="45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rgbClr val="000000"/>
                </a:solidFill>
                <a:latin typeface="Calibri"/>
                <a:ea typeface="Calibri"/>
                <a:cs typeface="Calibri"/>
                <a:sym typeface="Calibri"/>
              </a:rPr>
              <a:t>Understanding Challenging Behaviors</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US"/>
              <a:t>This slide shows that we have funding from HRSA, part of Health and Human Services and the program is called GWEP.</a:t>
            </a:r>
            <a:endParaRPr/>
          </a:p>
          <a:p>
            <a:pPr indent="0" lvl="0" marL="0" rtl="0" algn="l">
              <a:lnSpc>
                <a:spcPct val="100000"/>
              </a:lnSpc>
              <a:spcBef>
                <a:spcPts val="0"/>
              </a:spcBef>
              <a:spcAft>
                <a:spcPts val="0"/>
              </a:spcAft>
              <a:buClr>
                <a:schemeClr val="dk1"/>
              </a:buClr>
              <a:buSzPts val="1400"/>
              <a:buFont typeface="Calibri"/>
              <a:buNone/>
            </a:pPr>
            <a:r>
              <a:rPr lang="en-US"/>
              <a:t>We are a partner with the Keck School of Medicine, Department of Family Medicine who developed this program.</a:t>
            </a:r>
            <a:endParaRPr/>
          </a:p>
          <a:p>
            <a:pPr indent="0" lvl="0" marL="0" rtl="0" algn="l">
              <a:lnSpc>
                <a:spcPct val="100000"/>
              </a:lnSpc>
              <a:spcBef>
                <a:spcPts val="0"/>
              </a:spcBef>
              <a:spcAft>
                <a:spcPts val="0"/>
              </a:spcAft>
              <a:buClr>
                <a:schemeClr val="dk1"/>
              </a:buClr>
              <a:buSzPts val="1400"/>
              <a:buFont typeface="Calibri"/>
              <a:buNone/>
            </a:pPr>
            <a:r>
              <a:rPr lang="en-US"/>
              <a:t>The modules we are teaching today are based on work from Alzheimer’s Los Angeles.   </a:t>
            </a:r>
            <a:endParaRPr/>
          </a:p>
        </p:txBody>
      </p:sp>
      <p:sp>
        <p:nvSpPr>
          <p:cNvPr id="96" name="Google Shape;96;p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62da3f0a83_1_318:notes"/>
          <p:cNvSpPr/>
          <p:nvPr>
            <p:ph idx="2" type="sldImg"/>
          </p:nvPr>
        </p:nvSpPr>
        <p:spPr>
          <a:xfrm>
            <a:off x="495300" y="976313"/>
            <a:ext cx="5959475" cy="3352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64" name="Google Shape;364;g262da3f0a83_1_3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sz="1100"/>
              <a:t>Let’s take an example to see how this can work in action.</a:t>
            </a:r>
            <a:endParaRPr sz="1100"/>
          </a:p>
          <a:p>
            <a:pPr indent="0" lvl="0" marL="0" rtl="0" algn="l">
              <a:lnSpc>
                <a:spcPct val="100000"/>
              </a:lnSpc>
              <a:spcBef>
                <a:spcPts val="0"/>
              </a:spcBef>
              <a:spcAft>
                <a:spcPts val="0"/>
              </a:spcAft>
              <a:buClr>
                <a:schemeClr val="dk1"/>
              </a:buClr>
              <a:buSzPts val="1400"/>
              <a:buFont typeface="Arial"/>
              <a:buNone/>
            </a:pPr>
            <a:r>
              <a:rPr lang="en-US" sz="1100"/>
              <a:t>Imagine a resident who is repeatedly saying “I want to go home” so much that it’s distressing for other residents.</a:t>
            </a:r>
            <a:endParaRPr sz="1100"/>
          </a:p>
          <a:p>
            <a:pPr indent="0" lvl="0" marL="0" rtl="0" algn="l">
              <a:lnSpc>
                <a:spcPct val="100000"/>
              </a:lnSpc>
              <a:spcBef>
                <a:spcPts val="0"/>
              </a:spcBef>
              <a:spcAft>
                <a:spcPts val="0"/>
              </a:spcAft>
              <a:buClr>
                <a:schemeClr val="dk1"/>
              </a:buClr>
              <a:buSzPts val="1400"/>
              <a:buFont typeface="Arial"/>
              <a:buNone/>
            </a:pPr>
            <a:r>
              <a:t/>
            </a:r>
            <a:endParaRPr sz="1100"/>
          </a:p>
          <a:p>
            <a:pPr indent="0" lvl="0" marL="0" rtl="0" algn="l">
              <a:lnSpc>
                <a:spcPct val="100000"/>
              </a:lnSpc>
              <a:spcBef>
                <a:spcPts val="0"/>
              </a:spcBef>
              <a:spcAft>
                <a:spcPts val="0"/>
              </a:spcAft>
              <a:buClr>
                <a:schemeClr val="dk1"/>
              </a:buClr>
              <a:buSzPts val="1400"/>
              <a:buFont typeface="Arial"/>
              <a:buNone/>
            </a:pPr>
            <a:r>
              <a:rPr lang="en-US" sz="1100"/>
              <a:t>What could this mean?</a:t>
            </a:r>
            <a:endParaRPr sz="1100"/>
          </a:p>
          <a:p>
            <a:pPr indent="0" lvl="0" marL="0" rtl="0" algn="l">
              <a:lnSpc>
                <a:spcPct val="100000"/>
              </a:lnSpc>
              <a:spcBef>
                <a:spcPts val="0"/>
              </a:spcBef>
              <a:spcAft>
                <a:spcPts val="0"/>
              </a:spcAft>
              <a:buClr>
                <a:schemeClr val="dk1"/>
              </a:buClr>
              <a:buSzPts val="1400"/>
              <a:buFont typeface="Arial"/>
              <a:buNone/>
            </a:pPr>
            <a:r>
              <a:t/>
            </a:r>
            <a:endParaRPr sz="1100"/>
          </a:p>
          <a:p>
            <a:pPr indent="0" lvl="0" marL="0" rtl="0" algn="l">
              <a:lnSpc>
                <a:spcPct val="100000"/>
              </a:lnSpc>
              <a:spcBef>
                <a:spcPts val="0"/>
              </a:spcBef>
              <a:spcAft>
                <a:spcPts val="0"/>
              </a:spcAft>
              <a:buClr>
                <a:schemeClr val="dk1"/>
              </a:buClr>
              <a:buSzPts val="1400"/>
              <a:buFont typeface="Arial"/>
              <a:buNone/>
            </a:pPr>
            <a:r>
              <a:rPr lang="en-US" sz="1100"/>
              <a:t> </a:t>
            </a:r>
            <a:r>
              <a:rPr b="1" lang="en-US" sz="1100"/>
              <a:t>Do not correct the resident</a:t>
            </a:r>
            <a:endParaRPr sz="1100"/>
          </a:p>
          <a:p>
            <a:pPr indent="0" lvl="0" marL="0" rtl="0" algn="l">
              <a:lnSpc>
                <a:spcPct val="100000"/>
              </a:lnSpc>
              <a:spcBef>
                <a:spcPts val="0"/>
              </a:spcBef>
              <a:spcAft>
                <a:spcPts val="0"/>
              </a:spcAft>
              <a:buClr>
                <a:schemeClr val="dk1"/>
              </a:buClr>
              <a:buSzPts val="1400"/>
              <a:buFont typeface="Arial"/>
              <a:buNone/>
            </a:pPr>
            <a:r>
              <a:rPr lang="en-US" sz="1100"/>
              <a:t>Saying “But you are home” probably won’t help.</a:t>
            </a:r>
            <a:endParaRPr sz="1100"/>
          </a:p>
          <a:p>
            <a:pPr indent="0" lvl="0" marL="0" rtl="0" algn="l">
              <a:lnSpc>
                <a:spcPct val="100000"/>
              </a:lnSpc>
              <a:spcBef>
                <a:spcPts val="0"/>
              </a:spcBef>
              <a:spcAft>
                <a:spcPts val="0"/>
              </a:spcAft>
              <a:buClr>
                <a:schemeClr val="dk1"/>
              </a:buClr>
              <a:buSzPts val="1400"/>
              <a:buFont typeface="Calibri"/>
              <a:buNone/>
            </a:pPr>
            <a:r>
              <a:rPr lang="en-US" sz="1100"/>
              <a:t>If someone says, “I want to go home!” what could that mean?  Maybe: </a:t>
            </a:r>
            <a:endParaRPr sz="1100"/>
          </a:p>
          <a:p>
            <a:pPr indent="-171481" lvl="0" marL="177831" rtl="0" algn="l">
              <a:lnSpc>
                <a:spcPct val="100000"/>
              </a:lnSpc>
              <a:spcBef>
                <a:spcPts val="0"/>
              </a:spcBef>
              <a:spcAft>
                <a:spcPts val="0"/>
              </a:spcAft>
              <a:buClr>
                <a:schemeClr val="dk1"/>
              </a:buClr>
              <a:buSzPts val="1100"/>
              <a:buFont typeface="Calibri"/>
              <a:buChar char="-"/>
            </a:pPr>
            <a:r>
              <a:rPr lang="en-US" sz="1100"/>
              <a:t>I want to feel safe</a:t>
            </a:r>
            <a:endParaRPr sz="1100"/>
          </a:p>
          <a:p>
            <a:pPr indent="-171481" lvl="0" marL="177831" rtl="0" algn="l">
              <a:lnSpc>
                <a:spcPct val="100000"/>
              </a:lnSpc>
              <a:spcBef>
                <a:spcPts val="0"/>
              </a:spcBef>
              <a:spcAft>
                <a:spcPts val="0"/>
              </a:spcAft>
              <a:buClr>
                <a:schemeClr val="dk1"/>
              </a:buClr>
              <a:buSzPts val="1100"/>
              <a:buFont typeface="Calibri"/>
              <a:buChar char="-"/>
            </a:pPr>
            <a:r>
              <a:rPr lang="en-US" sz="1100"/>
              <a:t>I want to feel secure</a:t>
            </a:r>
            <a:endParaRPr sz="1100"/>
          </a:p>
          <a:p>
            <a:pPr indent="-171481" lvl="0" marL="177831" rtl="0" algn="l">
              <a:lnSpc>
                <a:spcPct val="100000"/>
              </a:lnSpc>
              <a:spcBef>
                <a:spcPts val="0"/>
              </a:spcBef>
              <a:spcAft>
                <a:spcPts val="0"/>
              </a:spcAft>
              <a:buClr>
                <a:schemeClr val="dk1"/>
              </a:buClr>
              <a:buSzPts val="1100"/>
              <a:buFont typeface="Calibri"/>
              <a:buChar char="-"/>
            </a:pPr>
            <a:r>
              <a:rPr lang="en-US" sz="1100"/>
              <a:t>I want comfort</a:t>
            </a:r>
            <a:endParaRPr sz="1100"/>
          </a:p>
          <a:p>
            <a:pPr indent="-171481" lvl="0" marL="177831" rtl="0" algn="l">
              <a:lnSpc>
                <a:spcPct val="100000"/>
              </a:lnSpc>
              <a:spcBef>
                <a:spcPts val="0"/>
              </a:spcBef>
              <a:spcAft>
                <a:spcPts val="0"/>
              </a:spcAft>
              <a:buClr>
                <a:schemeClr val="dk1"/>
              </a:buClr>
              <a:buSzPts val="1100"/>
              <a:buFont typeface="Calibri"/>
              <a:buChar char="-"/>
            </a:pPr>
            <a:r>
              <a:rPr lang="en-US" sz="1100"/>
              <a:t>I want something familiar</a:t>
            </a:r>
            <a:endParaRPr sz="1100"/>
          </a:p>
          <a:p>
            <a:pPr indent="0" lvl="0" marL="0" rtl="0" algn="l">
              <a:lnSpc>
                <a:spcPct val="100000"/>
              </a:lnSpc>
              <a:spcBef>
                <a:spcPts val="0"/>
              </a:spcBef>
              <a:spcAft>
                <a:spcPts val="0"/>
              </a:spcAft>
              <a:buClr>
                <a:schemeClr val="dk1"/>
              </a:buClr>
              <a:buSzPts val="1400"/>
              <a:buFont typeface="Calibri"/>
              <a:buNone/>
            </a:pPr>
            <a:r>
              <a:rPr b="1" lang="en-US" sz="1100"/>
              <a:t>What are some better ways to respond to this emotional need? </a:t>
            </a:r>
            <a:endParaRPr b="1" sz="1100"/>
          </a:p>
          <a:p>
            <a:pPr indent="-298450" lvl="0" marL="457200" marR="0" rtl="0" algn="l">
              <a:lnSpc>
                <a:spcPct val="100000"/>
              </a:lnSpc>
              <a:spcBef>
                <a:spcPts val="0"/>
              </a:spcBef>
              <a:spcAft>
                <a:spcPts val="0"/>
              </a:spcAft>
              <a:buSzPts val="1100"/>
              <a:buChar char="●"/>
            </a:pPr>
            <a:r>
              <a:rPr lang="en-US" sz="1100"/>
              <a:t>Hold the person’s hand</a:t>
            </a:r>
            <a:endParaRPr sz="1100"/>
          </a:p>
          <a:p>
            <a:pPr indent="-298450" lvl="0" marL="457200" marR="0" rtl="0" algn="l">
              <a:lnSpc>
                <a:spcPct val="100000"/>
              </a:lnSpc>
              <a:spcBef>
                <a:spcPts val="0"/>
              </a:spcBef>
              <a:spcAft>
                <a:spcPts val="0"/>
              </a:spcAft>
              <a:buSzPts val="1100"/>
              <a:buChar char="●"/>
            </a:pPr>
            <a:r>
              <a:rPr lang="en-US" sz="1100"/>
              <a:t>Give the person a hug</a:t>
            </a:r>
            <a:endParaRPr sz="1100"/>
          </a:p>
          <a:p>
            <a:pPr indent="-298450" lvl="0" marL="457200" marR="0" rtl="0" algn="l">
              <a:lnSpc>
                <a:spcPct val="100000"/>
              </a:lnSpc>
              <a:spcBef>
                <a:spcPts val="0"/>
              </a:spcBef>
              <a:spcAft>
                <a:spcPts val="0"/>
              </a:spcAft>
              <a:buSzPts val="1100"/>
              <a:buChar char="●"/>
            </a:pPr>
            <a:r>
              <a:rPr lang="en-US" sz="1100"/>
              <a:t>Be reassuring</a:t>
            </a:r>
            <a:endParaRPr sz="1100"/>
          </a:p>
          <a:p>
            <a:pPr indent="-298450" lvl="0" marL="457200" marR="0" rtl="0" algn="l">
              <a:lnSpc>
                <a:spcPct val="100000"/>
              </a:lnSpc>
              <a:spcBef>
                <a:spcPts val="0"/>
              </a:spcBef>
              <a:spcAft>
                <a:spcPts val="0"/>
              </a:spcAft>
              <a:buSzPts val="1100"/>
              <a:buChar char="●"/>
            </a:pPr>
            <a:r>
              <a:rPr lang="en-US" sz="1100"/>
              <a:t>Ask them to tell you something about their mother</a:t>
            </a:r>
            <a:endParaRPr sz="1100"/>
          </a:p>
          <a:p>
            <a:pPr indent="-298450" lvl="0" marL="457200" marR="0" rtl="0" algn="l">
              <a:lnSpc>
                <a:spcPct val="100000"/>
              </a:lnSpc>
              <a:spcBef>
                <a:spcPts val="0"/>
              </a:spcBef>
              <a:spcAft>
                <a:spcPts val="0"/>
              </a:spcAft>
              <a:buSzPts val="1100"/>
              <a:buChar char="●"/>
            </a:pPr>
            <a:r>
              <a:rPr lang="en-US" sz="1100"/>
              <a:t>Tell them they are safe and loved </a:t>
            </a:r>
            <a:endParaRPr sz="1100"/>
          </a:p>
          <a:p>
            <a:pPr indent="0" lvl="0" marL="0" rtl="0" algn="l">
              <a:lnSpc>
                <a:spcPct val="100000"/>
              </a:lnSpc>
              <a:spcBef>
                <a:spcPts val="0"/>
              </a:spcBef>
              <a:spcAft>
                <a:spcPts val="0"/>
              </a:spcAft>
              <a:buClr>
                <a:schemeClr val="dk1"/>
              </a:buClr>
              <a:buSzPts val="1400"/>
              <a:buFont typeface="Calibri"/>
              <a:buNone/>
            </a:pPr>
            <a:r>
              <a:t/>
            </a:r>
            <a:endParaRPr b="1" sz="1100"/>
          </a:p>
          <a:p>
            <a:pPr indent="0" lvl="0" marL="0" rtl="0" algn="l">
              <a:lnSpc>
                <a:spcPct val="100000"/>
              </a:lnSpc>
              <a:spcBef>
                <a:spcPts val="0"/>
              </a:spcBef>
              <a:spcAft>
                <a:spcPts val="0"/>
              </a:spcAft>
              <a:buClr>
                <a:schemeClr val="dk1"/>
              </a:buClr>
              <a:buSzPts val="1400"/>
              <a:buFont typeface="Calibri"/>
              <a:buNone/>
            </a:pPr>
            <a:r>
              <a:rPr lang="en-US" sz="1100"/>
              <a:t>All of these are strategies where you ADJUST to the needs of the resident.  None are right or wrong, but each could help the resident to be more comfortable.</a:t>
            </a:r>
            <a:endParaRPr sz="1100"/>
          </a:p>
          <a:p>
            <a:pPr indent="0" lvl="0" marL="0" marR="0" rtl="0" algn="l">
              <a:lnSpc>
                <a:spcPct val="100000"/>
              </a:lnSpc>
              <a:spcBef>
                <a:spcPts val="0"/>
              </a:spcBef>
              <a:spcAft>
                <a:spcPts val="0"/>
              </a:spcAft>
              <a:buClr>
                <a:schemeClr val="dk1"/>
              </a:buClr>
              <a:buSzPts val="1400"/>
              <a:buFont typeface="Calibri"/>
              <a:buNone/>
            </a:pPr>
            <a:r>
              <a:t/>
            </a:r>
            <a:endParaRPr sz="1100"/>
          </a:p>
          <a:p>
            <a:pPr indent="0" lvl="0" marL="0" rtl="0" algn="l">
              <a:lnSpc>
                <a:spcPct val="100000"/>
              </a:lnSpc>
              <a:spcBef>
                <a:spcPts val="0"/>
              </a:spcBef>
              <a:spcAft>
                <a:spcPts val="0"/>
              </a:spcAft>
              <a:buClr>
                <a:schemeClr val="dk1"/>
              </a:buClr>
              <a:buSzPts val="1400"/>
              <a:buFont typeface="Calibri"/>
              <a:buNone/>
            </a:pPr>
            <a:r>
              <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365" name="Google Shape;365;g262da3f0a83_1_3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orbel"/>
                <a:ea typeface="Corbel"/>
                <a:cs typeface="Corbel"/>
                <a:sym typeface="Corbel"/>
              </a:rPr>
              <a:t>‹#›</a:t>
            </a:fld>
            <a:endParaRPr b="0" i="0" sz="1200" u="none" cap="none" strike="noStrike">
              <a:solidFill>
                <a:srgbClr val="000000"/>
              </a:solidFill>
              <a:latin typeface="Corbel"/>
              <a:ea typeface="Corbel"/>
              <a:cs typeface="Corbel"/>
              <a:sym typeface="Corbel"/>
            </a:endParaRPr>
          </a:p>
        </p:txBody>
      </p:sp>
      <p:sp>
        <p:nvSpPr>
          <p:cNvPr id="366" name="Google Shape;366;g262da3f0a83_1_318:notes"/>
          <p:cNvSpPr txBox="1"/>
          <p:nvPr>
            <p:ph idx="10" type="dt"/>
          </p:nvPr>
        </p:nvSpPr>
        <p:spPr>
          <a:xfrm>
            <a:off x="3884613" y="0"/>
            <a:ext cx="2971800" cy="458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61715f5ad2_1_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6" name="Google Shape;376;g261715f5ad2_1_1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300"/>
              <a:t>Part 1 conclusion - Identifying the problem behavior is not likely going to be hard, but figuring out what bucket it relates to takes more practice.  </a:t>
            </a:r>
            <a:endParaRPr sz="1300"/>
          </a:p>
          <a:p>
            <a:pPr indent="0" lvl="0" marL="0" rtl="0" algn="l">
              <a:lnSpc>
                <a:spcPct val="100000"/>
              </a:lnSpc>
              <a:spcBef>
                <a:spcPts val="0"/>
              </a:spcBef>
              <a:spcAft>
                <a:spcPts val="0"/>
              </a:spcAft>
              <a:buSzPts val="1400"/>
              <a:buNone/>
            </a:pPr>
            <a:r>
              <a:rPr lang="en-US" sz="1300"/>
              <a:t>It will make it easier for you to understand and help your patient feel comfortable.  </a:t>
            </a:r>
            <a:endParaRPr sz="1300"/>
          </a:p>
          <a:p>
            <a:pPr indent="0" lvl="0" marL="0" rtl="0" algn="l">
              <a:lnSpc>
                <a:spcPct val="100000"/>
              </a:lnSpc>
              <a:spcBef>
                <a:spcPts val="0"/>
              </a:spcBef>
              <a:spcAft>
                <a:spcPts val="0"/>
              </a:spcAft>
              <a:buSzPts val="1400"/>
              <a:buNone/>
            </a:pPr>
            <a:r>
              <a:rPr lang="en-US" sz="1300"/>
              <a:t>Can you think of some behaviors that may be hard to put into a bucket?</a:t>
            </a:r>
            <a:endParaRPr sz="1300"/>
          </a:p>
          <a:p>
            <a:pPr indent="0" lvl="0" marL="0" rtl="0" algn="l">
              <a:lnSpc>
                <a:spcPct val="100000"/>
              </a:lnSpc>
              <a:spcBef>
                <a:spcPts val="0"/>
              </a:spcBef>
              <a:spcAft>
                <a:spcPts val="0"/>
              </a:spcAft>
              <a:buSzPts val="1400"/>
              <a:buNone/>
            </a:pPr>
            <a:r>
              <a:t/>
            </a:r>
            <a:endParaRPr sz="1300"/>
          </a:p>
          <a:p>
            <a:pPr indent="0" lvl="0" marL="0" rtl="0" algn="l">
              <a:lnSpc>
                <a:spcPct val="100000"/>
              </a:lnSpc>
              <a:spcBef>
                <a:spcPts val="0"/>
              </a:spcBef>
              <a:spcAft>
                <a:spcPts val="0"/>
              </a:spcAft>
              <a:buSzPts val="1400"/>
              <a:buNone/>
            </a:pPr>
            <a:r>
              <a:rPr lang="en-US" sz="1300"/>
              <a:t>Over the next few weeks, notice problem behaviors and think about what bucket they fall into.  </a:t>
            </a:r>
            <a:endParaRPr sz="1300"/>
          </a:p>
          <a:p>
            <a:pPr indent="0" lvl="0" marL="0" rtl="0" algn="l">
              <a:lnSpc>
                <a:spcPct val="100000"/>
              </a:lnSpc>
              <a:spcBef>
                <a:spcPts val="0"/>
              </a:spcBef>
              <a:spcAft>
                <a:spcPts val="0"/>
              </a:spcAft>
              <a:buSzPts val="1400"/>
              <a:buNone/>
            </a:pPr>
            <a:r>
              <a:rPr lang="en-US" sz="1300"/>
              <a:t>Practicing this will help you to do it almost automatically. Good Luck!</a:t>
            </a:r>
            <a:endParaRPr sz="1300"/>
          </a:p>
        </p:txBody>
      </p:sp>
      <p:sp>
        <p:nvSpPr>
          <p:cNvPr id="377" name="Google Shape;377;g261715f5ad2_1_1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9" name="Google Shape;399;p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We want to thank Alzheimer’s Los Angeles for IDEA!.  They worked with us to bring this training to you today. Please make sure to take the hand-out and practice IDEA! before our next session which will include the next concept of IDEA! (</a:t>
            </a:r>
            <a:r>
              <a:rPr b="1" lang="en-US"/>
              <a:t>A</a:t>
            </a:r>
            <a:r>
              <a:rPr lang="en-US"/>
              <a:t>djusting activities).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Good luck!</a:t>
            </a:r>
            <a:endParaRPr/>
          </a:p>
        </p:txBody>
      </p:sp>
      <p:sp>
        <p:nvSpPr>
          <p:cNvPr id="400" name="Google Shape;400;p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Read slide:  5 minute discussion (for participant who attended first session)</a:t>
            </a:r>
            <a:endParaRPr/>
          </a:p>
        </p:txBody>
      </p:sp>
      <p:sp>
        <p:nvSpPr>
          <p:cNvPr id="108" name="Google Shape;10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US"/>
              <a:t>In today’s training module I will be showing you a strategy that will help you to respond to difficult behaviors that your residents may show.  It takes some practice, but once you learn this, you can use it over and over to help you figure out what YOU can do to both get your work done and keep your residents safe and comfortable. We have also heard from CNAs that this strategy also helps save time because residents are more cooperative.</a:t>
            </a:r>
            <a:endParaRPr/>
          </a:p>
          <a:p>
            <a:pPr indent="0" lvl="0" marL="0" rtl="0" algn="l">
              <a:lnSpc>
                <a:spcPct val="100000"/>
              </a:lnSpc>
              <a:spcBef>
                <a:spcPts val="0"/>
              </a:spcBef>
              <a:spcAft>
                <a:spcPts val="0"/>
              </a:spcAft>
              <a:buClr>
                <a:schemeClr val="dk1"/>
              </a:buClr>
              <a:buSzPts val="1400"/>
              <a:buFont typeface="Calibri"/>
              <a:buNone/>
            </a:pPr>
            <a:r>
              <a:t/>
            </a:r>
            <a:endParaRPr/>
          </a:p>
          <a:p>
            <a:pPr indent="0" lvl="0" marL="0" rtl="0" algn="l">
              <a:lnSpc>
                <a:spcPct val="100000"/>
              </a:lnSpc>
              <a:spcBef>
                <a:spcPts val="0"/>
              </a:spcBef>
              <a:spcAft>
                <a:spcPts val="0"/>
              </a:spcAft>
              <a:buClr>
                <a:schemeClr val="dk1"/>
              </a:buClr>
              <a:buSzPts val="1400"/>
              <a:buFont typeface="Calibri"/>
              <a:buNone/>
            </a:pPr>
            <a:r>
              <a:rPr lang="en-US"/>
              <a:t>The strategy is called IDEA! And was provided to us from Alzheimer’s Los Angeles.  They teach family caregivers to use the strategy and it works!</a:t>
            </a:r>
            <a:endParaRPr/>
          </a:p>
          <a:p>
            <a:pPr indent="0" lvl="0" marL="0" rtl="0" algn="l">
              <a:lnSpc>
                <a:spcPct val="100000"/>
              </a:lnSpc>
              <a:spcBef>
                <a:spcPts val="0"/>
              </a:spcBef>
              <a:spcAft>
                <a:spcPts val="0"/>
              </a:spcAft>
              <a:buClr>
                <a:schemeClr val="dk1"/>
              </a:buClr>
              <a:buSzPts val="1400"/>
              <a:buFont typeface="Calibri"/>
              <a:buNone/>
            </a:pPr>
            <a:r>
              <a:t/>
            </a:r>
            <a:endParaRPr/>
          </a:p>
          <a:p>
            <a:pPr indent="0" lvl="0" marL="0" rtl="0" algn="l">
              <a:lnSpc>
                <a:spcPct val="100000"/>
              </a:lnSpc>
              <a:spcBef>
                <a:spcPts val="0"/>
              </a:spcBef>
              <a:spcAft>
                <a:spcPts val="0"/>
              </a:spcAft>
              <a:buClr>
                <a:schemeClr val="dk1"/>
              </a:buClr>
              <a:buSzPts val="1400"/>
              <a:buFont typeface="Calibri"/>
              <a:buNone/>
            </a:pPr>
            <a:r>
              <a:rPr lang="en-US"/>
              <a:t> </a:t>
            </a:r>
            <a:endParaRPr/>
          </a:p>
        </p:txBody>
      </p:sp>
      <p:sp>
        <p:nvSpPr>
          <p:cNvPr id="125" name="Google Shape;12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9bc20868ad_0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Before we jump in with IDEA! Let’s learn a little bit more about dementia.</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Here are some basic ideas about Dementia.</a:t>
            </a:r>
            <a:endParaRPr/>
          </a:p>
          <a:p>
            <a:pPr indent="0" lvl="0" marL="0" rtl="0" algn="l">
              <a:lnSpc>
                <a:spcPct val="100000"/>
              </a:lnSpc>
              <a:spcBef>
                <a:spcPts val="0"/>
              </a:spcBef>
              <a:spcAft>
                <a:spcPts val="0"/>
              </a:spcAft>
              <a:buSzPts val="1400"/>
              <a:buNone/>
            </a:pPr>
            <a:r>
              <a:rPr lang="en-US"/>
              <a:t>first, it is a disorder that we cannot cure and progresses</a:t>
            </a:r>
            <a:endParaRPr/>
          </a:p>
          <a:p>
            <a:pPr indent="0" lvl="0" marL="0" rtl="0" algn="l">
              <a:lnSpc>
                <a:spcPct val="100000"/>
              </a:lnSpc>
              <a:spcBef>
                <a:spcPts val="0"/>
              </a:spcBef>
              <a:spcAft>
                <a:spcPts val="0"/>
              </a:spcAft>
              <a:buSzPts val="1400"/>
              <a:buNone/>
            </a:pPr>
            <a:r>
              <a:rPr lang="en-US"/>
              <a:t>It usually affect memory first and then other areas of thinking (here we call thinking “cognition”)</a:t>
            </a:r>
            <a:endParaRPr/>
          </a:p>
          <a:p>
            <a:pPr indent="0" lvl="0" marL="0" rtl="0" algn="l">
              <a:lnSpc>
                <a:spcPct val="100000"/>
              </a:lnSpc>
              <a:spcBef>
                <a:spcPts val="0"/>
              </a:spcBef>
              <a:spcAft>
                <a:spcPts val="0"/>
              </a:spcAft>
              <a:buSzPts val="1400"/>
              <a:buNone/>
            </a:pPr>
            <a:r>
              <a:rPr lang="en-US"/>
              <a:t>It makes it difficult for residents with dementia to do everyday activities - called ADLs</a:t>
            </a:r>
            <a:endParaRPr/>
          </a:p>
          <a:p>
            <a:pPr indent="0" lvl="0" marL="0" rtl="0" algn="l">
              <a:lnSpc>
                <a:spcPct val="100000"/>
              </a:lnSpc>
              <a:spcBef>
                <a:spcPts val="0"/>
              </a:spcBef>
              <a:spcAft>
                <a:spcPts val="0"/>
              </a:spcAft>
              <a:buSzPts val="1400"/>
              <a:buNone/>
            </a:pPr>
            <a:r>
              <a:rPr lang="en-US"/>
              <a:t>This is a medical condition that requires tests to diagnose.  This is important because we want to make sure it is not something else that could look like dementia but really be a condition that is treatable.</a:t>
            </a:r>
            <a:endParaRPr/>
          </a:p>
        </p:txBody>
      </p:sp>
      <p:sp>
        <p:nvSpPr>
          <p:cNvPr id="138" name="Google Shape;138;g29bc20868ad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9bc20868ad_0_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This slide shows that dementia becomes much more common as people age.  You can see that people aged 65 - 74 less than 10% have dementia, but by the time they are over 85 it is well over half.</a:t>
            </a:r>
            <a:endParaRPr/>
          </a:p>
          <a:p>
            <a:pPr indent="0" lvl="0" marL="0" rtl="0" algn="l">
              <a:lnSpc>
                <a:spcPct val="100000"/>
              </a:lnSpc>
              <a:spcBef>
                <a:spcPts val="0"/>
              </a:spcBef>
              <a:spcAft>
                <a:spcPts val="0"/>
              </a:spcAft>
              <a:buSzPts val="1400"/>
              <a:buNone/>
            </a:pPr>
            <a:r>
              <a:rPr lang="en-US"/>
              <a:t>It also shows that across the board, people of color have a higher rate of dementia but we are not sure why that is.  </a:t>
            </a:r>
            <a:endParaRPr/>
          </a:p>
        </p:txBody>
      </p:sp>
      <p:sp>
        <p:nvSpPr>
          <p:cNvPr id="155" name="Google Shape;155;g29bc20868ad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665c5096d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g2665c5096d4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This slide shows all of the different types of dementia.  You can see that more than half are due to Alzheimer’s disease.  This is just one type but is the most common.</a:t>
            </a:r>
            <a:endParaRPr/>
          </a:p>
        </p:txBody>
      </p:sp>
      <p:sp>
        <p:nvSpPr>
          <p:cNvPr id="164" name="Google Shape;164;g2665c5096d4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US"/>
              <a:t>Unfortunately, residents with dementia often behave in ways that are confusing, don’t make sense to us, disrupt activities, or get in the way of caregiving.</a:t>
            </a:r>
            <a:endParaRPr/>
          </a:p>
          <a:p>
            <a:pPr indent="0" lvl="0" marL="0" rtl="0" algn="l">
              <a:lnSpc>
                <a:spcPct val="100000"/>
              </a:lnSpc>
              <a:spcBef>
                <a:spcPts val="0"/>
              </a:spcBef>
              <a:spcAft>
                <a:spcPts val="0"/>
              </a:spcAft>
              <a:buClr>
                <a:schemeClr val="dk1"/>
              </a:buClr>
              <a:buSzPts val="1400"/>
              <a:buFont typeface="Calibri"/>
              <a:buNone/>
            </a:pPr>
            <a:r>
              <a:rPr lang="en-US"/>
              <a:t>It’s often difficult to figure out why they are behaving this way.  </a:t>
            </a:r>
            <a:endParaRPr/>
          </a:p>
          <a:p>
            <a:pPr indent="0" lvl="0" marL="0" rtl="0" algn="l">
              <a:lnSpc>
                <a:spcPct val="100000"/>
              </a:lnSpc>
              <a:spcBef>
                <a:spcPts val="0"/>
              </a:spcBef>
              <a:spcAft>
                <a:spcPts val="0"/>
              </a:spcAft>
              <a:buClr>
                <a:schemeClr val="dk1"/>
              </a:buClr>
              <a:buSzPts val="1400"/>
              <a:buFont typeface="Calibri"/>
              <a:buNone/>
            </a:pPr>
            <a:r>
              <a:t/>
            </a:r>
            <a:endParaRPr/>
          </a:p>
          <a:p>
            <a:pPr indent="0" lvl="0" marL="0" rtl="0" algn="l">
              <a:lnSpc>
                <a:spcPct val="100000"/>
              </a:lnSpc>
              <a:spcBef>
                <a:spcPts val="0"/>
              </a:spcBef>
              <a:spcAft>
                <a:spcPts val="0"/>
              </a:spcAft>
              <a:buClr>
                <a:schemeClr val="dk1"/>
              </a:buClr>
              <a:buSzPts val="1400"/>
              <a:buFont typeface="Calibri"/>
              <a:buNone/>
            </a:pPr>
            <a:r>
              <a:rPr lang="en-US"/>
              <a:t>What are some other behaviors you have experienced with your residents that are challenging?</a:t>
            </a:r>
            <a:endParaRPr/>
          </a:p>
          <a:p>
            <a:pPr indent="0" lvl="0" marL="0" rtl="0" algn="l">
              <a:lnSpc>
                <a:spcPct val="100000"/>
              </a:lnSpc>
              <a:spcBef>
                <a:spcPts val="0"/>
              </a:spcBef>
              <a:spcAft>
                <a:spcPts val="0"/>
              </a:spcAft>
              <a:buSzPts val="1400"/>
              <a:buNone/>
            </a:pPr>
            <a:r>
              <a:rPr lang="en-US"/>
              <a:t>Apathy</a:t>
            </a:r>
            <a:endParaRPr>
              <a:solidFill>
                <a:schemeClr val="lt1"/>
              </a:solidFill>
            </a:endParaRPr>
          </a:p>
          <a:p>
            <a:pPr indent="0" lvl="0" marL="0" rtl="0" algn="l">
              <a:lnSpc>
                <a:spcPct val="100000"/>
              </a:lnSpc>
              <a:spcBef>
                <a:spcPts val="0"/>
              </a:spcBef>
              <a:spcAft>
                <a:spcPts val="0"/>
              </a:spcAft>
              <a:buSzPts val="1400"/>
              <a:buNone/>
            </a:pPr>
            <a:r>
              <a:rPr lang="en-US"/>
              <a:t>Anxiety</a:t>
            </a:r>
            <a:endParaRPr>
              <a:solidFill>
                <a:schemeClr val="lt1"/>
              </a:solidFill>
            </a:endParaRPr>
          </a:p>
        </p:txBody>
      </p:sp>
      <p:sp>
        <p:nvSpPr>
          <p:cNvPr id="171" name="Google Shape;17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72" name="Google Shape;172;p7: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rgbClr val="000000"/>
                </a:solidFill>
                <a:latin typeface="Calibri"/>
                <a:ea typeface="Calibri"/>
                <a:cs typeface="Calibri"/>
                <a:sym typeface="Calibri"/>
              </a:rPr>
              <a:t>Understanding Challenging Behaviors</a:t>
            </a:r>
            <a:endParaRPr b="0" i="0" sz="1200" u="none" cap="none" strike="noStrike">
              <a:solidFill>
                <a:srgbClr val="000000"/>
              </a:solidFill>
              <a:latin typeface="Calibri"/>
              <a:ea typeface="Calibri"/>
              <a:cs typeface="Calibri"/>
              <a:sym typeface="Calibri"/>
            </a:endParaRPr>
          </a:p>
        </p:txBody>
      </p:sp>
      <p:sp>
        <p:nvSpPr>
          <p:cNvPr id="173" name="Google Shape;173;p7: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US"/>
              <a:t>IDEA! Is a strategy to use with residents who have dementia, which is a disorder that most but not all residents in nursing homes have.</a:t>
            </a:r>
            <a:endParaRPr/>
          </a:p>
          <a:p>
            <a:pPr indent="0" lvl="0" marL="0" rtl="0" algn="l">
              <a:lnSpc>
                <a:spcPct val="100000"/>
              </a:lnSpc>
              <a:spcBef>
                <a:spcPts val="0"/>
              </a:spcBef>
              <a:spcAft>
                <a:spcPts val="0"/>
              </a:spcAft>
              <a:buClr>
                <a:schemeClr val="dk1"/>
              </a:buClr>
              <a:buSzPts val="1400"/>
              <a:buFont typeface="Calibri"/>
              <a:buNone/>
            </a:pPr>
            <a:r>
              <a:t/>
            </a:r>
            <a:endParaRPr/>
          </a:p>
          <a:p>
            <a:pPr indent="0" lvl="0" marL="0" rtl="0" algn="l">
              <a:lnSpc>
                <a:spcPct val="100000"/>
              </a:lnSpc>
              <a:spcBef>
                <a:spcPts val="0"/>
              </a:spcBef>
              <a:spcAft>
                <a:spcPts val="0"/>
              </a:spcAft>
              <a:buClr>
                <a:schemeClr val="dk1"/>
              </a:buClr>
              <a:buSzPts val="1400"/>
              <a:buFont typeface="Calibri"/>
              <a:buNone/>
            </a:pPr>
            <a:r>
              <a:rPr lang="en-US"/>
              <a:t>When it comes to caring for a resident living with dementia, we have to be detectives because we need to determine the causes of problem behaviors.  When you see that SOMETHING is CAUSING DISTRESS for your resident, put on your detective hat to figure out what is causing the distress and how to effectively deal with it.  </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192" name="Google Shape;19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93" name="Google Shape;193;p6: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Calibri"/>
              <a:ea typeface="Calibri"/>
              <a:cs typeface="Calibri"/>
              <a:sym typeface="Calibri"/>
            </a:endParaRPr>
          </a:p>
        </p:txBody>
      </p:sp>
      <p:sp>
        <p:nvSpPr>
          <p:cNvPr id="194" name="Google Shape;194;p6: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rgbClr val="000000"/>
                </a:solidFill>
                <a:latin typeface="Calibri"/>
                <a:ea typeface="Calibri"/>
                <a:cs typeface="Calibri"/>
                <a:sym typeface="Calibri"/>
              </a:rPr>
              <a:t>Understanding Challenging Behaviors</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g2b112c64534_0_5"/>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15" name="Google Shape;15;g2b112c64534_0_5"/>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6" name="Google Shape;16;g2b112c64534_0_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8" name="Shape 48"/>
        <p:cNvGrpSpPr/>
        <p:nvPr/>
      </p:nvGrpSpPr>
      <p:grpSpPr>
        <a:xfrm>
          <a:off x="0" y="0"/>
          <a:ext cx="0" cy="0"/>
          <a:chOff x="0" y="0"/>
          <a:chExt cx="0" cy="0"/>
        </a:xfrm>
      </p:grpSpPr>
      <p:sp>
        <p:nvSpPr>
          <p:cNvPr id="49" name="Google Shape;49;g2b112c64534_0_12"/>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50" name="Google Shape;50;g2b112c64534_0_12"/>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51" name="Google Shape;51;g2b112c64534_0_1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2" name="Shape 52"/>
        <p:cNvGrpSpPr/>
        <p:nvPr/>
      </p:nvGrpSpPr>
      <p:grpSpPr>
        <a:xfrm>
          <a:off x="0" y="0"/>
          <a:ext cx="0" cy="0"/>
          <a:chOff x="0" y="0"/>
          <a:chExt cx="0" cy="0"/>
        </a:xfrm>
      </p:grpSpPr>
      <p:sp>
        <p:nvSpPr>
          <p:cNvPr id="53" name="Google Shape;53;g2b112c64534_0_16"/>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54" name="Google Shape;54;g2b112c64534_0_16"/>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55" name="Google Shape;55;g2b112c64534_0_16"/>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56" name="Google Shape;56;g2b112c64534_0_16"/>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7" name="Shape 57"/>
        <p:cNvGrpSpPr/>
        <p:nvPr/>
      </p:nvGrpSpPr>
      <p:grpSpPr>
        <a:xfrm>
          <a:off x="0" y="0"/>
          <a:ext cx="0" cy="0"/>
          <a:chOff x="0" y="0"/>
          <a:chExt cx="0" cy="0"/>
        </a:xfrm>
      </p:grpSpPr>
      <p:sp>
        <p:nvSpPr>
          <p:cNvPr id="58" name="Google Shape;58;g2b112c64534_0_24"/>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59" name="Google Shape;59;g2b112c64534_0_24"/>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rm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60" name="Google Shape;60;g2b112c64534_0_2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g2b112c64534_0_31"/>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g2b112c64534_0_31"/>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64" name="Google Shape;64;g2b112c64534_0_31"/>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65" name="Google Shape;65;g2b112c64534_0_31"/>
          <p:cNvSpPr txBox="1"/>
          <p:nvPr>
            <p:ph idx="2" type="body"/>
          </p:nvPr>
        </p:nvSpPr>
        <p:spPr>
          <a:xfrm>
            <a:off x="6586000" y="965433"/>
            <a:ext cx="5115900" cy="4926900"/>
          </a:xfrm>
          <a:prstGeom prst="rect">
            <a:avLst/>
          </a:prstGeom>
          <a:noFill/>
          <a:ln>
            <a:noFill/>
          </a:ln>
        </p:spPr>
        <p:txBody>
          <a:bodyPr anchorCtr="0" anchor="ctr"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66" name="Google Shape;66;g2b112c64534_0_3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7" name="Shape 67"/>
        <p:cNvGrpSpPr/>
        <p:nvPr/>
      </p:nvGrpSpPr>
      <p:grpSpPr>
        <a:xfrm>
          <a:off x="0" y="0"/>
          <a:ext cx="0" cy="0"/>
          <a:chOff x="0" y="0"/>
          <a:chExt cx="0" cy="0"/>
        </a:xfrm>
      </p:grpSpPr>
      <p:sp>
        <p:nvSpPr>
          <p:cNvPr id="68" name="Google Shape;68;g2b112c64534_0_37"/>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rmAutofit/>
          </a:bodyPr>
          <a:lstStyle>
            <a:lvl1pPr indent="-228600" lvl="0" marL="457200" algn="l">
              <a:lnSpc>
                <a:spcPct val="100000"/>
              </a:lnSpc>
              <a:spcBef>
                <a:spcPts val="0"/>
              </a:spcBef>
              <a:spcAft>
                <a:spcPts val="0"/>
              </a:spcAft>
              <a:buSzPts val="2400"/>
              <a:buNone/>
              <a:defRPr/>
            </a:lvl1pPr>
          </a:lstStyle>
          <a:p/>
        </p:txBody>
      </p:sp>
      <p:sp>
        <p:nvSpPr>
          <p:cNvPr id="69" name="Google Shape;69;g2b112c64534_0_3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0" name="Shape 70"/>
        <p:cNvGrpSpPr/>
        <p:nvPr/>
      </p:nvGrpSpPr>
      <p:grpSpPr>
        <a:xfrm>
          <a:off x="0" y="0"/>
          <a:ext cx="0" cy="0"/>
          <a:chOff x="0" y="0"/>
          <a:chExt cx="0" cy="0"/>
        </a:xfrm>
      </p:grpSpPr>
      <p:sp>
        <p:nvSpPr>
          <p:cNvPr id="71" name="Google Shape;71;g2b112c64534_0_40"/>
          <p:cNvSpPr txBox="1"/>
          <p:nvPr>
            <p:ph hasCustomPrompt="1" type="title"/>
          </p:nvPr>
        </p:nvSpPr>
        <p:spPr>
          <a:xfrm>
            <a:off x="415600" y="1474833"/>
            <a:ext cx="11360700" cy="26181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72" name="Google Shape;72;g2b112c64534_0_40"/>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rm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0"/>
              </a:spcBef>
              <a:spcAft>
                <a:spcPts val="0"/>
              </a:spcAft>
              <a:buSzPts val="1900"/>
              <a:buChar char="○"/>
              <a:defRPr/>
            </a:lvl2pPr>
            <a:lvl3pPr indent="-349250" lvl="2" marL="1371600" algn="ctr">
              <a:lnSpc>
                <a:spcPct val="115000"/>
              </a:lnSpc>
              <a:spcBef>
                <a:spcPts val="0"/>
              </a:spcBef>
              <a:spcAft>
                <a:spcPts val="0"/>
              </a:spcAft>
              <a:buSzPts val="1900"/>
              <a:buChar char="■"/>
              <a:defRPr/>
            </a:lvl3pPr>
            <a:lvl4pPr indent="-349250" lvl="3" marL="1828800" algn="ctr">
              <a:lnSpc>
                <a:spcPct val="115000"/>
              </a:lnSpc>
              <a:spcBef>
                <a:spcPts val="0"/>
              </a:spcBef>
              <a:spcAft>
                <a:spcPts val="0"/>
              </a:spcAft>
              <a:buSzPts val="1900"/>
              <a:buChar char="●"/>
              <a:defRPr/>
            </a:lvl4pPr>
            <a:lvl5pPr indent="-349250" lvl="4" marL="2286000" algn="ctr">
              <a:lnSpc>
                <a:spcPct val="115000"/>
              </a:lnSpc>
              <a:spcBef>
                <a:spcPts val="0"/>
              </a:spcBef>
              <a:spcAft>
                <a:spcPts val="0"/>
              </a:spcAft>
              <a:buSzPts val="1900"/>
              <a:buChar char="○"/>
              <a:defRPr/>
            </a:lvl5pPr>
            <a:lvl6pPr indent="-349250" lvl="5" marL="2743200" algn="ctr">
              <a:lnSpc>
                <a:spcPct val="115000"/>
              </a:lnSpc>
              <a:spcBef>
                <a:spcPts val="0"/>
              </a:spcBef>
              <a:spcAft>
                <a:spcPts val="0"/>
              </a:spcAft>
              <a:buSzPts val="1900"/>
              <a:buChar char="■"/>
              <a:defRPr/>
            </a:lvl6pPr>
            <a:lvl7pPr indent="-349250" lvl="6" marL="3200400" algn="ctr">
              <a:lnSpc>
                <a:spcPct val="115000"/>
              </a:lnSpc>
              <a:spcBef>
                <a:spcPts val="0"/>
              </a:spcBef>
              <a:spcAft>
                <a:spcPts val="0"/>
              </a:spcAft>
              <a:buSzPts val="1900"/>
              <a:buChar char="●"/>
              <a:defRPr/>
            </a:lvl7pPr>
            <a:lvl8pPr indent="-349250" lvl="7" marL="3657600" algn="ctr">
              <a:lnSpc>
                <a:spcPct val="115000"/>
              </a:lnSpc>
              <a:spcBef>
                <a:spcPts val="0"/>
              </a:spcBef>
              <a:spcAft>
                <a:spcPts val="0"/>
              </a:spcAft>
              <a:buSzPts val="1900"/>
              <a:buChar char="○"/>
              <a:defRPr/>
            </a:lvl8pPr>
            <a:lvl9pPr indent="-349250" lvl="8" marL="4114800" algn="ctr">
              <a:lnSpc>
                <a:spcPct val="115000"/>
              </a:lnSpc>
              <a:spcBef>
                <a:spcPts val="0"/>
              </a:spcBef>
              <a:spcAft>
                <a:spcPts val="0"/>
              </a:spcAft>
              <a:buSzPts val="1900"/>
              <a:buChar char="■"/>
              <a:defRPr/>
            </a:lvl9pPr>
          </a:lstStyle>
          <a:p/>
        </p:txBody>
      </p:sp>
      <p:sp>
        <p:nvSpPr>
          <p:cNvPr id="73" name="Google Shape;73;g2b112c64534_0_4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Slide" showMasterSp="0">
  <p:cSld name="Interior Slide">
    <p:bg>
      <p:bgPr>
        <a:solidFill>
          <a:srgbClr val="FFFFFF"/>
        </a:solidFill>
      </p:bgPr>
    </p:bg>
    <p:spTree>
      <p:nvGrpSpPr>
        <p:cNvPr id="74" name="Shape 74"/>
        <p:cNvGrpSpPr/>
        <p:nvPr/>
      </p:nvGrpSpPr>
      <p:grpSpPr>
        <a:xfrm>
          <a:off x="0" y="0"/>
          <a:ext cx="0" cy="0"/>
          <a:chOff x="0" y="0"/>
          <a:chExt cx="0" cy="0"/>
        </a:xfrm>
      </p:grpSpPr>
      <p:sp>
        <p:nvSpPr>
          <p:cNvPr id="75" name="Google Shape;75;g2b112c64534_0_46"/>
          <p:cNvSpPr/>
          <p:nvPr/>
        </p:nvSpPr>
        <p:spPr>
          <a:xfrm>
            <a:off x="0" y="5943600"/>
            <a:ext cx="12192000" cy="914400"/>
          </a:xfrm>
          <a:prstGeom prst="rect">
            <a:avLst/>
          </a:prstGeom>
          <a:solidFill>
            <a:srgbClr val="790A26"/>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76" name="Google Shape;76;g2b112c64534_0_46"/>
          <p:cNvCxnSpPr/>
          <p:nvPr/>
        </p:nvCxnSpPr>
        <p:spPr>
          <a:xfrm>
            <a:off x="0" y="5943600"/>
            <a:ext cx="12192000" cy="1500"/>
          </a:xfrm>
          <a:prstGeom prst="straightConnector1">
            <a:avLst/>
          </a:prstGeom>
          <a:noFill/>
          <a:ln cap="flat" cmpd="sng" w="25400">
            <a:solidFill>
              <a:srgbClr val="F1AB1F"/>
            </a:solidFill>
            <a:prstDash val="solid"/>
            <a:miter lim="800000"/>
            <a:headEnd len="sm" w="sm" type="none"/>
            <a:tailEnd len="sm" w="sm" type="none"/>
          </a:ln>
        </p:spPr>
      </p:cxnSp>
      <p:sp>
        <p:nvSpPr>
          <p:cNvPr id="77" name="Google Shape;77;g2b112c64534_0_46"/>
          <p:cNvSpPr txBox="1"/>
          <p:nvPr>
            <p:ph idx="1" type="body"/>
          </p:nvPr>
        </p:nvSpPr>
        <p:spPr>
          <a:xfrm>
            <a:off x="609600" y="1219200"/>
            <a:ext cx="10972800" cy="4648200"/>
          </a:xfrm>
          <a:prstGeom prst="rect">
            <a:avLst/>
          </a:prstGeom>
          <a:noFill/>
          <a:ln>
            <a:noFill/>
          </a:ln>
        </p:spPr>
        <p:txBody>
          <a:bodyPr anchorCtr="0" anchor="t" bIns="45700" lIns="91425" spcFirstLastPara="1" rIns="91425" wrap="square" tIns="45700">
            <a:normAutofit/>
          </a:bodyPr>
          <a:lstStyle>
            <a:lvl1pPr indent="-379730" lvl="0" marL="457200" algn="l">
              <a:lnSpc>
                <a:spcPct val="90000"/>
              </a:lnSpc>
              <a:spcBef>
                <a:spcPts val="1000"/>
              </a:spcBef>
              <a:spcAft>
                <a:spcPts val="0"/>
              </a:spcAft>
              <a:buClr>
                <a:srgbClr val="790A26"/>
              </a:buClr>
              <a:buSzPts val="2380"/>
              <a:buFont typeface="Arial"/>
              <a:buChar char="•"/>
              <a:defRPr>
                <a:solidFill>
                  <a:schemeClr val="lt1"/>
                </a:solidFill>
                <a:latin typeface="Arial"/>
                <a:ea typeface="Arial"/>
                <a:cs typeface="Arial"/>
                <a:sym typeface="Arial"/>
              </a:defRPr>
            </a:lvl1pPr>
            <a:lvl2pPr indent="-358140" lvl="1" marL="914400" algn="l">
              <a:lnSpc>
                <a:spcPct val="90000"/>
              </a:lnSpc>
              <a:spcBef>
                <a:spcPts val="500"/>
              </a:spcBef>
              <a:spcAft>
                <a:spcPts val="0"/>
              </a:spcAft>
              <a:buClr>
                <a:srgbClr val="790A26"/>
              </a:buClr>
              <a:buSzPts val="2040"/>
              <a:buFont typeface="Arial"/>
              <a:buChar char="•"/>
              <a:defRPr>
                <a:solidFill>
                  <a:schemeClr val="lt1"/>
                </a:solidFill>
                <a:latin typeface="Arial"/>
                <a:ea typeface="Arial"/>
                <a:cs typeface="Arial"/>
                <a:sym typeface="Arial"/>
              </a:defRPr>
            </a:lvl2pPr>
            <a:lvl3pPr indent="-336550" lvl="2" marL="1371600" algn="l">
              <a:lnSpc>
                <a:spcPct val="90000"/>
              </a:lnSpc>
              <a:spcBef>
                <a:spcPts val="500"/>
              </a:spcBef>
              <a:spcAft>
                <a:spcPts val="0"/>
              </a:spcAft>
              <a:buClr>
                <a:srgbClr val="790A26"/>
              </a:buClr>
              <a:buSzPts val="1700"/>
              <a:buFont typeface="Arial"/>
              <a:buChar char="•"/>
              <a:defRPr>
                <a:solidFill>
                  <a:schemeClr val="lt1"/>
                </a:solidFill>
                <a:latin typeface="Arial"/>
                <a:ea typeface="Arial"/>
                <a:cs typeface="Arial"/>
                <a:sym typeface="Arial"/>
              </a:defRPr>
            </a:lvl3pPr>
            <a:lvl4pPr indent="-325755" lvl="3" marL="1828800" algn="l">
              <a:lnSpc>
                <a:spcPct val="90000"/>
              </a:lnSpc>
              <a:spcBef>
                <a:spcPts val="500"/>
              </a:spcBef>
              <a:spcAft>
                <a:spcPts val="0"/>
              </a:spcAft>
              <a:buClr>
                <a:srgbClr val="790A26"/>
              </a:buClr>
              <a:buSzPts val="1530"/>
              <a:buFont typeface="Arial"/>
              <a:buChar char="•"/>
              <a:defRPr>
                <a:solidFill>
                  <a:schemeClr val="lt1"/>
                </a:solidFill>
                <a:latin typeface="Arial"/>
                <a:ea typeface="Arial"/>
                <a:cs typeface="Arial"/>
                <a:sym typeface="Arial"/>
              </a:defRPr>
            </a:lvl4pPr>
            <a:lvl5pPr indent="-325755" lvl="4" marL="2286000" algn="l">
              <a:lnSpc>
                <a:spcPct val="90000"/>
              </a:lnSpc>
              <a:spcBef>
                <a:spcPts val="500"/>
              </a:spcBef>
              <a:spcAft>
                <a:spcPts val="0"/>
              </a:spcAft>
              <a:buClr>
                <a:srgbClr val="790A26"/>
              </a:buClr>
              <a:buSzPts val="1530"/>
              <a:buFont typeface="Arial"/>
              <a:buChar char="•"/>
              <a:defRPr>
                <a:solidFill>
                  <a:schemeClr val="lt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g2b112c64534_0_46"/>
          <p:cNvSpPr txBox="1"/>
          <p:nvPr>
            <p:ph idx="10" type="dt"/>
          </p:nvPr>
        </p:nvSpPr>
        <p:spPr>
          <a:xfrm>
            <a:off x="8737600" y="6228716"/>
            <a:ext cx="28449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descr="Keck Medicine Lockups white gold PMS_2lines.eps" id="79" name="Google Shape;79;g2b112c64534_0_46"/>
          <p:cNvPicPr preferRelativeResize="0"/>
          <p:nvPr/>
        </p:nvPicPr>
        <p:blipFill rotWithShape="1">
          <a:blip r:embed="rId2">
            <a:alphaModFix/>
          </a:blip>
          <a:srcRect b="0" l="0" r="0" t="0"/>
          <a:stretch/>
        </p:blipFill>
        <p:spPr>
          <a:xfrm>
            <a:off x="711200" y="6111240"/>
            <a:ext cx="2520657" cy="594360"/>
          </a:xfrm>
          <a:prstGeom prst="rect">
            <a:avLst/>
          </a:prstGeom>
          <a:noFill/>
          <a:ln>
            <a:noFill/>
          </a:ln>
        </p:spPr>
      </p:pic>
      <p:sp>
        <p:nvSpPr>
          <p:cNvPr id="80" name="Google Shape;80;g2b112c64534_0_46"/>
          <p:cNvSpPr txBox="1"/>
          <p:nvPr>
            <p:ph type="title"/>
          </p:nvPr>
        </p:nvSpPr>
        <p:spPr>
          <a:xfrm>
            <a:off x="609600" y="228600"/>
            <a:ext cx="10972800" cy="990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0000"/>
              </a:buClr>
              <a:buSzPts val="3600"/>
              <a:buFont typeface="Arial"/>
              <a:buNone/>
              <a:defRPr b="1" i="0" sz="3600">
                <a:solidFill>
                  <a:srgbClr val="00000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g2b112c64534_0_4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9" name="Shape 19"/>
        <p:cNvGrpSpPr/>
        <p:nvPr/>
      </p:nvGrpSpPr>
      <p:grpSpPr>
        <a:xfrm>
          <a:off x="0" y="0"/>
          <a:ext cx="0" cy="0"/>
          <a:chOff x="0" y="0"/>
          <a:chExt cx="0" cy="0"/>
        </a:xfrm>
      </p:grpSpPr>
      <p:sp>
        <p:nvSpPr>
          <p:cNvPr id="20" name="Google Shape;20;g2b112c64534_0_28"/>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21" name="Google Shape;21;g2b112c64534_0_28"/>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bklank">
  <p:cSld name="Header bklank">
    <p:spTree>
      <p:nvGrpSpPr>
        <p:cNvPr id="22" name="Shape 22"/>
        <p:cNvGrpSpPr/>
        <p:nvPr/>
      </p:nvGrpSpPr>
      <p:grpSpPr>
        <a:xfrm>
          <a:off x="0" y="0"/>
          <a:ext cx="0" cy="0"/>
          <a:chOff x="0" y="0"/>
          <a:chExt cx="0" cy="0"/>
        </a:xfrm>
      </p:grpSpPr>
    </p:spTree>
  </p:cSld>
  <p:clrMapOvr>
    <a:masterClrMapping/>
  </p:clrMapOvr>
  <p:extLst>
    <p:ext uri="{DCECCB84-F9BA-43D5-87BE-67443E8EF086}">
      <p15:sldGuideLst>
        <p15:guide id="1" orient="horz" pos="288">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3" name="Shape 23"/>
        <p:cNvGrpSpPr/>
        <p:nvPr/>
      </p:nvGrpSpPr>
      <p:grpSpPr>
        <a:xfrm>
          <a:off x="0" y="0"/>
          <a:ext cx="0" cy="0"/>
          <a:chOff x="0" y="0"/>
          <a:chExt cx="0" cy="0"/>
        </a:xfrm>
      </p:grpSpPr>
      <p:sp>
        <p:nvSpPr>
          <p:cNvPr id="24" name="Google Shape;24;g2b112c64534_0_54"/>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g2b112c64534_0_54"/>
          <p:cNvSpPr/>
          <p:nvPr>
            <p:ph idx="2" type="pic"/>
          </p:nvPr>
        </p:nvSpPr>
        <p:spPr>
          <a:xfrm>
            <a:off x="5183188" y="987425"/>
            <a:ext cx="6172200" cy="4873500"/>
          </a:xfrm>
          <a:prstGeom prst="rect">
            <a:avLst/>
          </a:prstGeom>
          <a:noFill/>
          <a:ln>
            <a:noFill/>
          </a:ln>
        </p:spPr>
      </p:sp>
      <p:sp>
        <p:nvSpPr>
          <p:cNvPr id="26" name="Google Shape;26;g2b112c64534_0_54"/>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7" name="Google Shape;27;g2b112c64534_0_5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88888"/>
              </a:buClr>
              <a:buSzPts val="1400"/>
              <a:buFont typeface="Calibri"/>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9pPr>
          </a:lstStyle>
          <a:p/>
        </p:txBody>
      </p:sp>
      <p:sp>
        <p:nvSpPr>
          <p:cNvPr id="28" name="Google Shape;28;g2b112c64534_0_5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888888"/>
              </a:buClr>
              <a:buSzPts val="1400"/>
              <a:buFont typeface="Calibri"/>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9pPr>
          </a:lstStyle>
          <a:p/>
        </p:txBody>
      </p:sp>
      <p:sp>
        <p:nvSpPr>
          <p:cNvPr id="29" name="Google Shape;29;g2b112c64534_0_5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g2b112c64534_0_2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2" name="Google Shape;32;g2b112c64534_0_2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3" name="Shape 33"/>
        <p:cNvGrpSpPr/>
        <p:nvPr/>
      </p:nvGrpSpPr>
      <p:grpSpPr>
        <a:xfrm>
          <a:off x="0" y="0"/>
          <a:ext cx="0" cy="0"/>
          <a:chOff x="0" y="0"/>
          <a:chExt cx="0" cy="0"/>
        </a:xfrm>
      </p:grpSpPr>
      <p:sp>
        <p:nvSpPr>
          <p:cNvPr id="34" name="Google Shape;34;g2b112c64534_0_6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g2b112c64534_0_6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g2b112c64534_0_6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7" name="Google Shape;37;g2b112c64534_0_6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8" name="Google Shape;38;g2b112c64534_0_6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wo Content">
  <p:cSld name="3_Two Content">
    <p:spTree>
      <p:nvGrpSpPr>
        <p:cNvPr id="39" name="Shape 39"/>
        <p:cNvGrpSpPr/>
        <p:nvPr/>
      </p:nvGrpSpPr>
      <p:grpSpPr>
        <a:xfrm>
          <a:off x="0" y="0"/>
          <a:ext cx="0" cy="0"/>
          <a:chOff x="0" y="0"/>
          <a:chExt cx="0" cy="0"/>
        </a:xfrm>
      </p:grpSpPr>
      <p:sp>
        <p:nvSpPr>
          <p:cNvPr id="40" name="Google Shape;40;g2b112c64534_0_67"/>
          <p:cNvSpPr txBox="1"/>
          <p:nvPr>
            <p:ph type="title"/>
          </p:nvPr>
        </p:nvSpPr>
        <p:spPr>
          <a:xfrm>
            <a:off x="5792376" y="1846967"/>
            <a:ext cx="5181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800"/>
              <a:buFont typeface="Calibri"/>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g2b112c64534_0_67"/>
          <p:cNvSpPr txBox="1"/>
          <p:nvPr>
            <p:ph idx="1" type="body"/>
          </p:nvPr>
        </p:nvSpPr>
        <p:spPr>
          <a:xfrm>
            <a:off x="5809725" y="3104641"/>
            <a:ext cx="5181600" cy="18393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b="0" sz="3200">
                <a:solidFill>
                  <a:schemeClr val="dk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42" name="Google Shape;42;g2b112c64534_0_67"/>
          <p:cNvPicPr preferRelativeResize="0"/>
          <p:nvPr/>
        </p:nvPicPr>
        <p:blipFill rotWithShape="1">
          <a:blip r:embed="rId2">
            <a:alphaModFix/>
          </a:blip>
          <a:srcRect b="0" l="0" r="0" t="0"/>
          <a:stretch/>
        </p:blipFill>
        <p:spPr>
          <a:xfrm>
            <a:off x="935789" y="1538176"/>
            <a:ext cx="4138802" cy="3405890"/>
          </a:xfrm>
          <a:prstGeom prst="rect">
            <a:avLst/>
          </a:prstGeom>
          <a:noFill/>
          <a:ln>
            <a:noFill/>
          </a:ln>
        </p:spPr>
      </p:pic>
      <p:pic>
        <p:nvPicPr>
          <p:cNvPr id="43" name="Google Shape;43;g2b112c64534_0_67"/>
          <p:cNvPicPr preferRelativeResize="0"/>
          <p:nvPr/>
        </p:nvPicPr>
        <p:blipFill rotWithShape="1">
          <a:blip r:embed="rId3">
            <a:alphaModFix/>
          </a:blip>
          <a:srcRect b="0" l="0" r="0" t="0"/>
          <a:stretch/>
        </p:blipFill>
        <p:spPr>
          <a:xfrm>
            <a:off x="529608" y="6117659"/>
            <a:ext cx="2456400" cy="515844"/>
          </a:xfrm>
          <a:prstGeom prst="rect">
            <a:avLst/>
          </a:prstGeom>
          <a:noFill/>
          <a:ln>
            <a:noFill/>
          </a:ln>
        </p:spPr>
      </p:pic>
      <p:sp>
        <p:nvSpPr>
          <p:cNvPr id="44" name="Google Shape;44;g2b112c64534_0_67"/>
          <p:cNvSpPr txBox="1"/>
          <p:nvPr>
            <p:ph idx="2" type="body"/>
          </p:nvPr>
        </p:nvSpPr>
        <p:spPr>
          <a:xfrm>
            <a:off x="3570331" y="6204240"/>
            <a:ext cx="7647000" cy="5382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b="0" sz="2400">
                <a:solidFill>
                  <a:schemeClr val="dk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 name="Shape 45"/>
        <p:cNvGrpSpPr/>
        <p:nvPr/>
      </p:nvGrpSpPr>
      <p:grpSpPr>
        <a:xfrm>
          <a:off x="0" y="0"/>
          <a:ext cx="0" cy="0"/>
          <a:chOff x="0" y="0"/>
          <a:chExt cx="0" cy="0"/>
        </a:xfrm>
      </p:grpSpPr>
      <p:sp>
        <p:nvSpPr>
          <p:cNvPr id="46" name="Google Shape;46;g2b112c64534_0_9"/>
          <p:cNvSpPr txBox="1"/>
          <p:nvPr>
            <p:ph type="title"/>
          </p:nvPr>
        </p:nvSpPr>
        <p:spPr>
          <a:xfrm>
            <a:off x="415600" y="2867800"/>
            <a:ext cx="11360700" cy="1122300"/>
          </a:xfrm>
          <a:prstGeom prst="rect">
            <a:avLst/>
          </a:prstGeom>
          <a:noFill/>
          <a:ln>
            <a:noFill/>
          </a:ln>
        </p:spPr>
        <p:txBody>
          <a:bodyPr anchorCtr="0" anchor="ctr" bIns="121900" lIns="121900" spcFirstLastPara="1" rIns="121900" wrap="square" tIns="12190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47" name="Google Shape;47;g2b112c64534_0_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 name="Shape 9"/>
        <p:cNvGrpSpPr/>
        <p:nvPr/>
      </p:nvGrpSpPr>
      <p:grpSpPr>
        <a:xfrm>
          <a:off x="0" y="0"/>
          <a:ext cx="0" cy="0"/>
          <a:chOff x="0" y="0"/>
          <a:chExt cx="0" cy="0"/>
        </a:xfrm>
      </p:grpSpPr>
      <p:sp>
        <p:nvSpPr>
          <p:cNvPr id="10" name="Google Shape;10;g2b112c64534_0_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11" name="Google Shape;11;g2b112c64534_0_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12" name="Google Shape;12;g2b112c64534_0_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hyperlink" Target="https://www.pngall.com/think-png/download/66114" TargetMode="External"/><Relationship Id="rId5" Type="http://schemas.openxmlformats.org/officeDocument/2006/relationships/hyperlink" Target="https://creativecommons.org/licenses/by-nc/3.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35.jp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32.png"/><Relationship Id="rId4" Type="http://schemas.openxmlformats.org/officeDocument/2006/relationships/image" Target="../media/image18.png"/><Relationship Id="rId5"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30.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3.png"/><Relationship Id="rId4" Type="http://schemas.openxmlformats.org/officeDocument/2006/relationships/image" Target="../media/image15.png"/><Relationship Id="rId5" Type="http://schemas.openxmlformats.org/officeDocument/2006/relationships/image" Target="../media/image1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3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2.png"/><Relationship Id="rId4" Type="http://schemas.openxmlformats.org/officeDocument/2006/relationships/image" Target="../media/image29.png"/><Relationship Id="rId5" Type="http://schemas.openxmlformats.org/officeDocument/2006/relationships/image" Target="../media/image26.png"/><Relationship Id="rId6" Type="http://schemas.openxmlformats.org/officeDocument/2006/relationships/image" Target="../media/image18.png"/><Relationship Id="rId7"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33.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4.png"/><Relationship Id="rId4" Type="http://schemas.openxmlformats.org/officeDocument/2006/relationships/image" Target="../media/image17.png"/><Relationship Id="rId5" Type="http://schemas.openxmlformats.org/officeDocument/2006/relationships/image" Target="../media/image7.png"/><Relationship Id="rId6"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 name="Shape 85"/>
        <p:cNvGrpSpPr/>
        <p:nvPr/>
      </p:nvGrpSpPr>
      <p:grpSpPr>
        <a:xfrm>
          <a:off x="0" y="0"/>
          <a:ext cx="0" cy="0"/>
          <a:chOff x="0" y="0"/>
          <a:chExt cx="0" cy="0"/>
        </a:xfrm>
      </p:grpSpPr>
      <p:sp>
        <p:nvSpPr>
          <p:cNvPr id="86" name="Google Shape;86;p1"/>
          <p:cNvSpPr/>
          <p:nvPr/>
        </p:nvSpPr>
        <p:spPr>
          <a:xfrm>
            <a:off x="0" y="0"/>
            <a:ext cx="12192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Gill Sans"/>
              <a:buNone/>
            </a:pPr>
            <a:r>
              <a:t/>
            </a:r>
            <a:endParaRPr b="0" i="0" sz="1800" u="none" cap="none" strike="noStrike">
              <a:solidFill>
                <a:srgbClr val="FFFFFF"/>
              </a:solidFill>
              <a:latin typeface="Gill Sans"/>
              <a:ea typeface="Gill Sans"/>
              <a:cs typeface="Gill Sans"/>
              <a:sym typeface="Gill Sans"/>
            </a:endParaRPr>
          </a:p>
        </p:txBody>
      </p:sp>
      <p:sp>
        <p:nvSpPr>
          <p:cNvPr id="87" name="Google Shape;87;p1"/>
          <p:cNvSpPr/>
          <p:nvPr/>
        </p:nvSpPr>
        <p:spPr>
          <a:xfrm>
            <a:off x="8119870" y="457199"/>
            <a:ext cx="3618827" cy="5175115"/>
          </a:xfrm>
          <a:prstGeom prst="rect">
            <a:avLst/>
          </a:prstGeom>
          <a:solidFill>
            <a:srgbClr val="8C594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1"/>
          <p:cNvSpPr txBox="1"/>
          <p:nvPr>
            <p:ph type="ctrTitle"/>
          </p:nvPr>
        </p:nvSpPr>
        <p:spPr>
          <a:xfrm>
            <a:off x="8205849" y="1100665"/>
            <a:ext cx="3368890" cy="4278731"/>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FFFFFF"/>
              </a:buClr>
              <a:buSzPct val="63342"/>
              <a:buFont typeface="Gill Sans"/>
              <a:buNone/>
            </a:pPr>
            <a:r>
              <a:rPr lang="en-US" sz="3788">
                <a:solidFill>
                  <a:srgbClr val="FFFFFF"/>
                </a:solidFill>
                <a:latin typeface="Gill Sans"/>
                <a:ea typeface="Gill Sans"/>
                <a:cs typeface="Gill Sans"/>
                <a:sym typeface="Gill Sans"/>
              </a:rPr>
              <a:t>WELCOME</a:t>
            </a:r>
            <a:br>
              <a:rPr lang="en-US" sz="3788">
                <a:solidFill>
                  <a:srgbClr val="FFFFFF"/>
                </a:solidFill>
                <a:latin typeface="Gill Sans"/>
                <a:ea typeface="Gill Sans"/>
                <a:cs typeface="Gill Sans"/>
                <a:sym typeface="Gill Sans"/>
              </a:rPr>
            </a:br>
            <a:r>
              <a:rPr lang="en-US" sz="3788">
                <a:solidFill>
                  <a:srgbClr val="FFFFFF"/>
                </a:solidFill>
                <a:latin typeface="Gill Sans"/>
                <a:ea typeface="Gill Sans"/>
                <a:cs typeface="Gill Sans"/>
                <a:sym typeface="Gill Sans"/>
              </a:rPr>
              <a:t> TO</a:t>
            </a:r>
            <a:br>
              <a:rPr lang="en-US" sz="3788">
                <a:solidFill>
                  <a:srgbClr val="FFFFFF"/>
                </a:solidFill>
                <a:latin typeface="Gill Sans"/>
                <a:ea typeface="Gill Sans"/>
                <a:cs typeface="Gill Sans"/>
                <a:sym typeface="Gill Sans"/>
              </a:rPr>
            </a:br>
            <a:r>
              <a:rPr lang="en-US" sz="3788">
                <a:solidFill>
                  <a:srgbClr val="FFFFFF"/>
                </a:solidFill>
                <a:latin typeface="Gill Sans"/>
                <a:ea typeface="Gill Sans"/>
                <a:cs typeface="Gill Sans"/>
                <a:sym typeface="Gill Sans"/>
              </a:rPr>
              <a:t>AGE-FRIENDLY STRATEGIES </a:t>
            </a:r>
            <a:br>
              <a:rPr lang="en-US" sz="3788">
                <a:solidFill>
                  <a:srgbClr val="FFFFFF"/>
                </a:solidFill>
                <a:latin typeface="Gill Sans"/>
                <a:ea typeface="Gill Sans"/>
                <a:cs typeface="Gill Sans"/>
                <a:sym typeface="Gill Sans"/>
              </a:rPr>
            </a:br>
            <a:r>
              <a:rPr lang="en-US" sz="3788">
                <a:solidFill>
                  <a:srgbClr val="FFFFFF"/>
                </a:solidFill>
                <a:latin typeface="Gill Sans"/>
                <a:ea typeface="Gill Sans"/>
                <a:cs typeface="Gill Sans"/>
                <a:sym typeface="Gill Sans"/>
              </a:rPr>
              <a:t>FOR </a:t>
            </a:r>
            <a:br>
              <a:rPr lang="en-US" sz="3788">
                <a:solidFill>
                  <a:srgbClr val="FFFFFF"/>
                </a:solidFill>
                <a:latin typeface="Gill Sans"/>
                <a:ea typeface="Gill Sans"/>
                <a:cs typeface="Gill Sans"/>
                <a:sym typeface="Gill Sans"/>
              </a:rPr>
            </a:br>
            <a:r>
              <a:rPr lang="en-US" sz="3788">
                <a:solidFill>
                  <a:srgbClr val="FFFFFF"/>
                </a:solidFill>
                <a:latin typeface="Gill Sans"/>
                <a:ea typeface="Gill Sans"/>
                <a:cs typeface="Gill Sans"/>
                <a:sym typeface="Gill Sans"/>
              </a:rPr>
              <a:t>NURSING HOME CNA’S</a:t>
            </a:r>
            <a:br>
              <a:rPr lang="en-US" sz="3788">
                <a:solidFill>
                  <a:srgbClr val="FFFFFF"/>
                </a:solidFill>
                <a:latin typeface="Gill Sans"/>
                <a:ea typeface="Gill Sans"/>
                <a:cs typeface="Gill Sans"/>
                <a:sym typeface="Gill Sans"/>
              </a:rPr>
            </a:br>
            <a:br>
              <a:rPr lang="en-US" sz="2288">
                <a:solidFill>
                  <a:srgbClr val="FFFFFF"/>
                </a:solidFill>
                <a:latin typeface="Gill Sans"/>
                <a:ea typeface="Gill Sans"/>
                <a:cs typeface="Gill Sans"/>
                <a:sym typeface="Gill Sans"/>
              </a:rPr>
            </a:br>
            <a:br>
              <a:rPr lang="en-US" sz="2288">
                <a:solidFill>
                  <a:srgbClr val="FFFFFF"/>
                </a:solidFill>
                <a:latin typeface="Gill Sans"/>
                <a:ea typeface="Gill Sans"/>
                <a:cs typeface="Gill Sans"/>
                <a:sym typeface="Gill Sans"/>
              </a:rPr>
            </a:br>
            <a:br>
              <a:rPr lang="en-US" sz="1400">
                <a:solidFill>
                  <a:srgbClr val="FFFFFF"/>
                </a:solidFill>
                <a:latin typeface="Gill Sans"/>
                <a:ea typeface="Gill Sans"/>
                <a:cs typeface="Gill Sans"/>
                <a:sym typeface="Gill Sans"/>
              </a:rPr>
            </a:br>
            <a:endParaRPr sz="1400">
              <a:solidFill>
                <a:srgbClr val="FFFFFF"/>
              </a:solidFill>
              <a:latin typeface="Gill Sans"/>
              <a:ea typeface="Gill Sans"/>
              <a:cs typeface="Gill Sans"/>
              <a:sym typeface="Gill Sans"/>
            </a:endParaRPr>
          </a:p>
        </p:txBody>
      </p:sp>
      <p:pic>
        <p:nvPicPr>
          <p:cNvPr descr="Hands forming circle" id="89" name="Google Shape;89;p1"/>
          <p:cNvPicPr preferRelativeResize="0"/>
          <p:nvPr/>
        </p:nvPicPr>
        <p:blipFill rotWithShape="1">
          <a:blip r:embed="rId3">
            <a:alphaModFix/>
          </a:blip>
          <a:srcRect b="-2" l="0" r="5774" t="0"/>
          <a:stretch/>
        </p:blipFill>
        <p:spPr>
          <a:xfrm>
            <a:off x="453302" y="457200"/>
            <a:ext cx="7588885" cy="5899650"/>
          </a:xfrm>
          <a:prstGeom prst="rect">
            <a:avLst/>
          </a:prstGeom>
          <a:noFill/>
          <a:ln>
            <a:noFill/>
          </a:ln>
        </p:spPr>
      </p:pic>
      <p:sp>
        <p:nvSpPr>
          <p:cNvPr id="90" name="Google Shape;90;p1"/>
          <p:cNvSpPr/>
          <p:nvPr/>
        </p:nvSpPr>
        <p:spPr>
          <a:xfrm>
            <a:off x="8119870" y="5707627"/>
            <a:ext cx="3618828" cy="649224"/>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
          <p:cNvSpPr txBox="1"/>
          <p:nvPr>
            <p:ph idx="1" type="subTitle"/>
          </p:nvPr>
        </p:nvSpPr>
        <p:spPr>
          <a:xfrm>
            <a:off x="8442101" y="5707627"/>
            <a:ext cx="3132638" cy="64922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380"/>
              <a:buNone/>
            </a:pPr>
            <a:r>
              <a:rPr lang="en-US" sz="2500">
                <a:solidFill>
                  <a:srgbClr val="C29A6F"/>
                </a:solidFill>
                <a:latin typeface="Gill Sans"/>
                <a:ea typeface="Gill Sans"/>
                <a:cs typeface="Gill Sans"/>
                <a:sym typeface="Gill Sans"/>
              </a:rPr>
              <a:t>MODULE  2</a:t>
            </a:r>
            <a:endParaRPr sz="2500">
              <a:solidFill>
                <a:srgbClr val="C29A6F"/>
              </a:solidFill>
              <a:latin typeface="Gill Sans"/>
              <a:ea typeface="Gill Sans"/>
              <a:cs typeface="Gill Sans"/>
              <a:sym typeface="Gill Sans"/>
            </a:endParaRPr>
          </a:p>
        </p:txBody>
      </p:sp>
      <p:sp>
        <p:nvSpPr>
          <p:cNvPr id="92" name="Google Shape;92;p1"/>
          <p:cNvSpPr txBox="1"/>
          <p:nvPr>
            <p:ph idx="12" type="sldNum"/>
          </p:nvPr>
        </p:nvSpPr>
        <p:spPr>
          <a:xfrm>
            <a:off x="10558300" y="6400800"/>
            <a:ext cx="1016440"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1300"/>
              <a:buNone/>
            </a:pPr>
            <a:fld id="{00000000-1234-1234-1234-123412341234}" type="slidenum">
              <a:rPr lang="en-US" sz="1300">
                <a:solidFill>
                  <a:schemeClr val="dk2"/>
                </a:solidFill>
                <a:latin typeface="Arial"/>
                <a:ea typeface="Arial"/>
                <a:cs typeface="Arial"/>
                <a:sym typeface="Arial"/>
              </a:rPr>
              <a:t>‹#›</a:t>
            </a:fld>
            <a:endParaRPr sz="1300">
              <a:solidFill>
                <a:schemeClr val="dk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8"/>
          <p:cNvSpPr txBox="1"/>
          <p:nvPr>
            <p:ph idx="4294967295" type="title"/>
          </p:nvPr>
        </p:nvSpPr>
        <p:spPr>
          <a:xfrm>
            <a:off x="648929" y="629266"/>
            <a:ext cx="4944152" cy="1622321"/>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US" sz="3100">
                <a:solidFill>
                  <a:schemeClr val="dk1"/>
                </a:solidFill>
                <a:latin typeface="Gill Sans"/>
                <a:ea typeface="Gill Sans"/>
                <a:cs typeface="Gill Sans"/>
                <a:sym typeface="Gill Sans"/>
              </a:rPr>
              <a:t>IDEA! A 3-</a:t>
            </a:r>
            <a:r>
              <a:rPr b="1" lang="en-US" sz="3100">
                <a:latin typeface="Gill Sans"/>
                <a:ea typeface="Gill Sans"/>
                <a:cs typeface="Gill Sans"/>
                <a:sym typeface="Gill Sans"/>
              </a:rPr>
              <a:t>Step</a:t>
            </a:r>
            <a:r>
              <a:rPr b="1" lang="en-US" sz="3100">
                <a:solidFill>
                  <a:schemeClr val="dk1"/>
                </a:solidFill>
                <a:latin typeface="Gill Sans"/>
                <a:ea typeface="Gill Sans"/>
                <a:cs typeface="Gill Sans"/>
                <a:sym typeface="Gill Sans"/>
              </a:rPr>
              <a:t> approach to help </a:t>
            </a:r>
            <a:r>
              <a:rPr b="1" lang="en-US" sz="3200">
                <a:solidFill>
                  <a:schemeClr val="dk1"/>
                </a:solidFill>
                <a:latin typeface="Gill Sans"/>
                <a:ea typeface="Gill Sans"/>
                <a:cs typeface="Gill Sans"/>
                <a:sym typeface="Gill Sans"/>
              </a:rPr>
              <a:t>you</a:t>
            </a:r>
            <a:r>
              <a:rPr b="1" lang="en-US" sz="3100">
                <a:solidFill>
                  <a:schemeClr val="dk1"/>
                </a:solidFill>
                <a:latin typeface="Gill Sans"/>
                <a:ea typeface="Gill Sans"/>
                <a:cs typeface="Gill Sans"/>
                <a:sym typeface="Gill Sans"/>
              </a:rPr>
              <a:t> figure out </a:t>
            </a:r>
            <a:r>
              <a:rPr b="1" lang="en-US" sz="4000">
                <a:solidFill>
                  <a:schemeClr val="dk1"/>
                </a:solidFill>
                <a:latin typeface="Gill Sans"/>
                <a:ea typeface="Gill Sans"/>
                <a:cs typeface="Gill Sans"/>
                <a:sym typeface="Gill Sans"/>
              </a:rPr>
              <a:t>what’s</a:t>
            </a:r>
            <a:r>
              <a:rPr b="1" lang="en-US" sz="3100">
                <a:solidFill>
                  <a:schemeClr val="dk1"/>
                </a:solidFill>
                <a:latin typeface="Gill Sans"/>
                <a:ea typeface="Gill Sans"/>
                <a:cs typeface="Gill Sans"/>
                <a:sym typeface="Gill Sans"/>
              </a:rPr>
              <a:t> wrong and what you can do to help</a:t>
            </a:r>
            <a:endParaRPr>
              <a:latin typeface="Gill Sans"/>
              <a:ea typeface="Gill Sans"/>
              <a:cs typeface="Gill Sans"/>
              <a:sym typeface="Gill Sans"/>
            </a:endParaRPr>
          </a:p>
        </p:txBody>
      </p:sp>
      <p:sp>
        <p:nvSpPr>
          <p:cNvPr id="211" name="Google Shape;211;p8"/>
          <p:cNvSpPr txBox="1"/>
          <p:nvPr>
            <p:ph idx="4294967295" type="body"/>
          </p:nvPr>
        </p:nvSpPr>
        <p:spPr>
          <a:xfrm>
            <a:off x="648850" y="2484600"/>
            <a:ext cx="5330700" cy="4373400"/>
          </a:xfrm>
          <a:prstGeom prst="rect">
            <a:avLst/>
          </a:prstGeom>
          <a:noFill/>
          <a:ln>
            <a:noFill/>
          </a:ln>
        </p:spPr>
        <p:txBody>
          <a:bodyPr anchorCtr="0" anchor="t" bIns="45700" lIns="91425" spcFirstLastPara="1" rIns="91425" wrap="square" tIns="45700">
            <a:normAutofit/>
          </a:bodyPr>
          <a:lstStyle/>
          <a:p>
            <a:pPr indent="-412750" lvl="0" marL="457200" rtl="0" algn="l">
              <a:lnSpc>
                <a:spcPct val="100000"/>
              </a:lnSpc>
              <a:spcBef>
                <a:spcPts val="0"/>
              </a:spcBef>
              <a:spcAft>
                <a:spcPts val="0"/>
              </a:spcAft>
              <a:buClr>
                <a:schemeClr val="dk1"/>
              </a:buClr>
              <a:buSzPts val="2900"/>
              <a:buFont typeface="Gill Sans"/>
              <a:buAutoNum type="arabicPeriod"/>
            </a:pPr>
            <a:r>
              <a:rPr b="1" lang="en-US" sz="3300" u="sng">
                <a:solidFill>
                  <a:schemeClr val="dk1"/>
                </a:solidFill>
                <a:latin typeface="Gill Sans"/>
                <a:ea typeface="Gill Sans"/>
                <a:cs typeface="Gill Sans"/>
                <a:sym typeface="Gill Sans"/>
              </a:rPr>
              <a:t>ID</a:t>
            </a:r>
            <a:r>
              <a:rPr b="1" lang="en-US" sz="3300">
                <a:solidFill>
                  <a:schemeClr val="dk1"/>
                </a:solidFill>
                <a:latin typeface="Gill Sans"/>
                <a:ea typeface="Gill Sans"/>
                <a:cs typeface="Gill Sans"/>
                <a:sym typeface="Gill Sans"/>
              </a:rPr>
              <a:t>entify</a:t>
            </a:r>
            <a:endParaRPr b="1" sz="3300">
              <a:solidFill>
                <a:schemeClr val="dk1"/>
              </a:solidFill>
              <a:latin typeface="Gill Sans"/>
              <a:ea typeface="Gill Sans"/>
              <a:cs typeface="Gill Sans"/>
              <a:sym typeface="Gill Sans"/>
            </a:endParaRPr>
          </a:p>
          <a:p>
            <a:pPr indent="-412750" lvl="0" marL="457200" rtl="0" algn="l">
              <a:lnSpc>
                <a:spcPct val="100000"/>
              </a:lnSpc>
              <a:spcBef>
                <a:spcPts val="0"/>
              </a:spcBef>
              <a:spcAft>
                <a:spcPts val="0"/>
              </a:spcAft>
              <a:buSzPts val="2900"/>
              <a:buFont typeface="Gill Sans"/>
              <a:buChar char="•"/>
            </a:pPr>
            <a:r>
              <a:rPr lang="en-US" sz="3300">
                <a:latin typeface="Gill Sans"/>
                <a:ea typeface="Gill Sans"/>
                <a:cs typeface="Gill Sans"/>
                <a:sym typeface="Gill Sans"/>
              </a:rPr>
              <a:t>Identify specific challenges</a:t>
            </a:r>
            <a:endParaRPr sz="3300">
              <a:latin typeface="Gill Sans"/>
              <a:ea typeface="Gill Sans"/>
              <a:cs typeface="Gill Sans"/>
              <a:sym typeface="Gill Sans"/>
            </a:endParaRPr>
          </a:p>
          <a:p>
            <a:pPr indent="-412750" lvl="0" marL="457200" rtl="0" algn="l">
              <a:lnSpc>
                <a:spcPct val="100000"/>
              </a:lnSpc>
              <a:spcBef>
                <a:spcPts val="0"/>
              </a:spcBef>
              <a:spcAft>
                <a:spcPts val="0"/>
              </a:spcAft>
              <a:buClr>
                <a:schemeClr val="dk1"/>
              </a:buClr>
              <a:buSzPts val="2900"/>
              <a:buFont typeface="Gill Sans"/>
              <a:buAutoNum type="arabicPeriod"/>
            </a:pPr>
            <a:r>
              <a:rPr b="1" lang="en-US" sz="3300" u="sng">
                <a:solidFill>
                  <a:schemeClr val="dk1"/>
                </a:solidFill>
                <a:latin typeface="Gill Sans"/>
                <a:ea typeface="Gill Sans"/>
                <a:cs typeface="Gill Sans"/>
                <a:sym typeface="Gill Sans"/>
              </a:rPr>
              <a:t>E</a:t>
            </a:r>
            <a:r>
              <a:rPr b="1" lang="en-US" sz="3300">
                <a:solidFill>
                  <a:schemeClr val="dk1"/>
                </a:solidFill>
                <a:latin typeface="Gill Sans"/>
                <a:ea typeface="Gill Sans"/>
                <a:cs typeface="Gill Sans"/>
                <a:sym typeface="Gill Sans"/>
              </a:rPr>
              <a:t>xplore</a:t>
            </a:r>
            <a:endParaRPr b="1" sz="3300">
              <a:solidFill>
                <a:schemeClr val="dk1"/>
              </a:solidFill>
              <a:latin typeface="Gill Sans"/>
              <a:ea typeface="Gill Sans"/>
              <a:cs typeface="Gill Sans"/>
              <a:sym typeface="Gill Sans"/>
            </a:endParaRPr>
          </a:p>
          <a:p>
            <a:pPr indent="-234950" lvl="1" marL="685800" rtl="0" algn="l">
              <a:lnSpc>
                <a:spcPct val="100000"/>
              </a:lnSpc>
              <a:spcBef>
                <a:spcPts val="500"/>
              </a:spcBef>
              <a:spcAft>
                <a:spcPts val="0"/>
              </a:spcAft>
              <a:buClr>
                <a:schemeClr val="dk1"/>
              </a:buClr>
              <a:buSzPts val="2900"/>
              <a:buFont typeface="Gill Sans"/>
              <a:buChar char="•"/>
            </a:pPr>
            <a:r>
              <a:rPr lang="en-US" sz="3300">
                <a:latin typeface="Gill Sans"/>
                <a:ea typeface="Gill Sans"/>
                <a:cs typeface="Gill Sans"/>
                <a:sym typeface="Gill Sans"/>
              </a:rPr>
              <a:t>Understand the causes and triggers</a:t>
            </a:r>
            <a:endParaRPr sz="3300">
              <a:latin typeface="Gill Sans"/>
              <a:ea typeface="Gill Sans"/>
              <a:cs typeface="Gill Sans"/>
              <a:sym typeface="Gill Sans"/>
            </a:endParaRPr>
          </a:p>
          <a:p>
            <a:pPr indent="-412750" lvl="0" marL="457200" rtl="0" algn="l">
              <a:lnSpc>
                <a:spcPct val="100000"/>
              </a:lnSpc>
              <a:spcBef>
                <a:spcPts val="0"/>
              </a:spcBef>
              <a:spcAft>
                <a:spcPts val="0"/>
              </a:spcAft>
              <a:buClr>
                <a:schemeClr val="dk1"/>
              </a:buClr>
              <a:buSzPts val="2900"/>
              <a:buFont typeface="Gill Sans"/>
              <a:buAutoNum type="arabicPeriod"/>
            </a:pPr>
            <a:r>
              <a:rPr b="1" lang="en-US" sz="3300" u="sng">
                <a:solidFill>
                  <a:schemeClr val="dk1"/>
                </a:solidFill>
                <a:latin typeface="Gill Sans"/>
                <a:ea typeface="Gill Sans"/>
                <a:cs typeface="Gill Sans"/>
                <a:sym typeface="Gill Sans"/>
              </a:rPr>
              <a:t>A</a:t>
            </a:r>
            <a:r>
              <a:rPr b="1" lang="en-US" sz="3300">
                <a:solidFill>
                  <a:schemeClr val="dk1"/>
                </a:solidFill>
                <a:latin typeface="Gill Sans"/>
                <a:ea typeface="Gill Sans"/>
                <a:cs typeface="Gill Sans"/>
                <a:sym typeface="Gill Sans"/>
              </a:rPr>
              <a:t>djust</a:t>
            </a:r>
            <a:endParaRPr b="1" sz="3300">
              <a:solidFill>
                <a:schemeClr val="dk1"/>
              </a:solidFill>
              <a:latin typeface="Gill Sans"/>
              <a:ea typeface="Gill Sans"/>
              <a:cs typeface="Gill Sans"/>
              <a:sym typeface="Gill Sans"/>
            </a:endParaRPr>
          </a:p>
          <a:p>
            <a:pPr indent="-234950" lvl="1" marL="685800" rtl="0" algn="l">
              <a:lnSpc>
                <a:spcPct val="100000"/>
              </a:lnSpc>
              <a:spcBef>
                <a:spcPts val="500"/>
              </a:spcBef>
              <a:spcAft>
                <a:spcPts val="0"/>
              </a:spcAft>
              <a:buClr>
                <a:schemeClr val="dk1"/>
              </a:buClr>
              <a:buSzPts val="2900"/>
              <a:buFont typeface="Gill Sans"/>
              <a:buChar char="•"/>
            </a:pPr>
            <a:r>
              <a:rPr lang="en-US" sz="3300">
                <a:latin typeface="Gill Sans"/>
                <a:ea typeface="Gill Sans"/>
                <a:cs typeface="Gill Sans"/>
                <a:sym typeface="Gill Sans"/>
              </a:rPr>
              <a:t>Problem solve</a:t>
            </a:r>
            <a:endParaRPr sz="3300">
              <a:latin typeface="Gill Sans"/>
              <a:ea typeface="Gill Sans"/>
              <a:cs typeface="Gill Sans"/>
              <a:sym typeface="Gill Sans"/>
            </a:endParaRPr>
          </a:p>
          <a:p>
            <a:pPr indent="-76200" lvl="0" marL="228600" rtl="0" algn="l">
              <a:lnSpc>
                <a:spcPct val="90000"/>
              </a:lnSpc>
              <a:spcBef>
                <a:spcPts val="1000"/>
              </a:spcBef>
              <a:spcAft>
                <a:spcPts val="0"/>
              </a:spcAft>
              <a:buClr>
                <a:schemeClr val="dk1"/>
              </a:buClr>
              <a:buSzPts val="2400"/>
              <a:buNone/>
            </a:pPr>
            <a:r>
              <a:t/>
            </a:r>
            <a:endParaRPr sz="2400"/>
          </a:p>
        </p:txBody>
      </p:sp>
      <p:sp>
        <p:nvSpPr>
          <p:cNvPr id="212" name="Google Shape;212;p8"/>
          <p:cNvSpPr/>
          <p:nvPr/>
        </p:nvSpPr>
        <p:spPr>
          <a:xfrm>
            <a:off x="6096000" y="0"/>
            <a:ext cx="6099050" cy="6858000"/>
          </a:xfrm>
          <a:prstGeom prst="rect">
            <a:avLst/>
          </a:prstGeom>
          <a:solidFill>
            <a:srgbClr val="C8CAC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13" name="Google Shape;213;p8"/>
          <p:cNvSpPr/>
          <p:nvPr/>
        </p:nvSpPr>
        <p:spPr>
          <a:xfrm>
            <a:off x="6577582" y="557784"/>
            <a:ext cx="5130204" cy="5739187"/>
          </a:xfrm>
          <a:prstGeom prst="roundRect">
            <a:avLst>
              <a:gd fmla="val 0" name="adj"/>
            </a:avLst>
          </a:prstGeom>
          <a:solidFill>
            <a:srgbClr val="FFFFFF"/>
          </a:solidFill>
          <a:ln cap="flat" cmpd="sng" w="9525">
            <a:solidFill>
              <a:srgbClr val="C8CACA"/>
            </a:solidFill>
            <a:prstDash val="solid"/>
            <a:miter lim="800000"/>
            <a:headEnd len="sm" w="sm" type="none"/>
            <a:tailEnd len="sm" w="sm" type="none"/>
          </a:ln>
          <a:effectLst>
            <a:outerShdw blurRad="57150" rotWithShape="0" algn="t" dir="5400000" dist="19050">
              <a:srgbClr val="000000">
                <a:alpha val="60392"/>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214" name="Google Shape;214;p8"/>
          <p:cNvPicPr preferRelativeResize="0"/>
          <p:nvPr/>
        </p:nvPicPr>
        <p:blipFill rotWithShape="1">
          <a:blip r:embed="rId3">
            <a:alphaModFix/>
          </a:blip>
          <a:srcRect b="9039" l="13379" r="14670" t="8212"/>
          <a:stretch/>
        </p:blipFill>
        <p:spPr>
          <a:xfrm>
            <a:off x="7772260" y="833418"/>
            <a:ext cx="2740429" cy="5187917"/>
          </a:xfrm>
          <a:prstGeom prst="rect">
            <a:avLst/>
          </a:prstGeom>
          <a:noFill/>
          <a:ln>
            <a:noFill/>
          </a:ln>
        </p:spPr>
      </p:pic>
      <p:sp>
        <p:nvSpPr>
          <p:cNvPr id="215" name="Google Shape;215;p8"/>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300"/>
              <a:buNone/>
            </a:pPr>
            <a:fld id="{00000000-1234-1234-1234-123412341234}" type="slidenum">
              <a:rPr lang="en-US" sz="1300">
                <a:solidFill>
                  <a:schemeClr val="dk2"/>
                </a:solidFill>
                <a:latin typeface="Arial"/>
                <a:ea typeface="Arial"/>
                <a:cs typeface="Arial"/>
                <a:sym typeface="Arial"/>
              </a:rPr>
              <a:t>‹#›</a:t>
            </a:fld>
            <a:endParaRPr sz="1300">
              <a:solidFill>
                <a:schemeClr val="dk2"/>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261715f5ad2_1_4"/>
          <p:cNvSpPr txBox="1"/>
          <p:nvPr>
            <p:ph idx="4294967295" type="title"/>
          </p:nvPr>
        </p:nvSpPr>
        <p:spPr>
          <a:xfrm>
            <a:off x="635925" y="505975"/>
            <a:ext cx="5457000" cy="16224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7F7F7F"/>
              </a:buClr>
              <a:buSzPct val="114194"/>
              <a:buFont typeface="Calibri"/>
              <a:buNone/>
            </a:pPr>
            <a:r>
              <a:rPr b="1" lang="en-US" sz="4000">
                <a:solidFill>
                  <a:srgbClr val="FF0000"/>
                </a:solidFill>
                <a:latin typeface="Gill Sans"/>
                <a:ea typeface="Gill Sans"/>
                <a:cs typeface="Gill Sans"/>
                <a:sym typeface="Gill Sans"/>
              </a:rPr>
              <a:t>ID</a:t>
            </a:r>
            <a:r>
              <a:rPr b="1" lang="en-US" sz="4000">
                <a:solidFill>
                  <a:srgbClr val="7F7F7F"/>
                </a:solidFill>
                <a:latin typeface="Gill Sans"/>
                <a:ea typeface="Gill Sans"/>
                <a:cs typeface="Gill Sans"/>
                <a:sym typeface="Gill Sans"/>
              </a:rPr>
              <a:t>EA! 1: </a:t>
            </a:r>
            <a:r>
              <a:rPr b="1" lang="en-US" sz="4000">
                <a:latin typeface="Gill Sans"/>
                <a:ea typeface="Gill Sans"/>
                <a:cs typeface="Gill Sans"/>
                <a:sym typeface="Gill Sans"/>
              </a:rPr>
              <a:t>Identify </a:t>
            </a:r>
            <a:endParaRPr b="1" sz="4000">
              <a:latin typeface="Gill Sans"/>
              <a:ea typeface="Gill Sans"/>
              <a:cs typeface="Gill Sans"/>
              <a:sym typeface="Gill Sans"/>
            </a:endParaRPr>
          </a:p>
          <a:p>
            <a:pPr indent="0" lvl="0" marL="0" rtl="0" algn="l">
              <a:lnSpc>
                <a:spcPct val="90000"/>
              </a:lnSpc>
              <a:spcBef>
                <a:spcPts val="0"/>
              </a:spcBef>
              <a:spcAft>
                <a:spcPts val="0"/>
              </a:spcAft>
              <a:buClr>
                <a:srgbClr val="7F7F7F"/>
              </a:buClr>
              <a:buSzPct val="114194"/>
              <a:buFont typeface="Calibri"/>
              <a:buNone/>
            </a:pPr>
            <a:r>
              <a:rPr b="1" lang="en-US" sz="4000">
                <a:latin typeface="Gill Sans"/>
                <a:ea typeface="Gill Sans"/>
                <a:cs typeface="Gill Sans"/>
                <a:sym typeface="Gill Sans"/>
              </a:rPr>
              <a:t>the behavior</a:t>
            </a:r>
            <a:r>
              <a:rPr b="1" lang="en-US" sz="4000">
                <a:solidFill>
                  <a:srgbClr val="7F7F7F"/>
                </a:solidFill>
                <a:latin typeface="Gill Sans"/>
                <a:ea typeface="Gill Sans"/>
                <a:cs typeface="Gill Sans"/>
                <a:sym typeface="Gill Sans"/>
              </a:rPr>
              <a:t> </a:t>
            </a:r>
            <a:br>
              <a:rPr lang="en-US" sz="3700">
                <a:solidFill>
                  <a:schemeClr val="dk1"/>
                </a:solidFill>
                <a:latin typeface="Calibri"/>
                <a:ea typeface="Calibri"/>
                <a:cs typeface="Calibri"/>
                <a:sym typeface="Calibri"/>
              </a:rPr>
            </a:br>
            <a:endParaRPr sz="3700">
              <a:solidFill>
                <a:schemeClr val="dk1"/>
              </a:solidFill>
              <a:latin typeface="Calibri"/>
              <a:ea typeface="Calibri"/>
              <a:cs typeface="Calibri"/>
              <a:sym typeface="Calibri"/>
            </a:endParaRPr>
          </a:p>
        </p:txBody>
      </p:sp>
      <p:sp>
        <p:nvSpPr>
          <p:cNvPr id="224" name="Google Shape;224;g261715f5ad2_1_4"/>
          <p:cNvSpPr txBox="1"/>
          <p:nvPr>
            <p:ph idx="4294967295" type="body"/>
          </p:nvPr>
        </p:nvSpPr>
        <p:spPr>
          <a:xfrm>
            <a:off x="635925" y="1709900"/>
            <a:ext cx="5164200" cy="49608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0"/>
              </a:spcBef>
              <a:spcAft>
                <a:spcPts val="0"/>
              </a:spcAft>
              <a:buClr>
                <a:schemeClr val="dk1"/>
              </a:buClr>
              <a:buSzPct val="88888"/>
              <a:buNone/>
            </a:pPr>
            <a:r>
              <a:t/>
            </a:r>
            <a:endParaRPr sz="2700">
              <a:latin typeface="Gill Sans"/>
              <a:ea typeface="Gill Sans"/>
              <a:cs typeface="Gill Sans"/>
              <a:sym typeface="Gill Sans"/>
            </a:endParaRPr>
          </a:p>
          <a:p>
            <a:pPr indent="-222027" lvl="0" marL="228600" rtl="0" algn="l">
              <a:lnSpc>
                <a:spcPct val="100000"/>
              </a:lnSpc>
              <a:spcBef>
                <a:spcPts val="0"/>
              </a:spcBef>
              <a:spcAft>
                <a:spcPts val="0"/>
              </a:spcAft>
              <a:buClr>
                <a:schemeClr val="dk1"/>
              </a:buClr>
              <a:buSzPct val="100000"/>
              <a:buFont typeface="Gill Sans"/>
              <a:buChar char="•"/>
            </a:pPr>
            <a:r>
              <a:rPr lang="en-US" sz="3850">
                <a:solidFill>
                  <a:schemeClr val="dk1"/>
                </a:solidFill>
                <a:latin typeface="Gill Sans"/>
                <a:ea typeface="Gill Sans"/>
                <a:cs typeface="Gill Sans"/>
                <a:sym typeface="Gill Sans"/>
              </a:rPr>
              <a:t>I</a:t>
            </a:r>
            <a:r>
              <a:rPr lang="en-US" sz="4393">
                <a:solidFill>
                  <a:schemeClr val="dk1"/>
                </a:solidFill>
                <a:latin typeface="Gill Sans"/>
                <a:ea typeface="Gill Sans"/>
                <a:cs typeface="Gill Sans"/>
                <a:sym typeface="Gill Sans"/>
              </a:rPr>
              <a:t>s this behavior causing problems for the resident?</a:t>
            </a:r>
            <a:endParaRPr sz="4393">
              <a:solidFill>
                <a:schemeClr val="dk1"/>
              </a:solidFill>
              <a:latin typeface="Gill Sans"/>
              <a:ea typeface="Gill Sans"/>
              <a:cs typeface="Gill Sans"/>
              <a:sym typeface="Gill Sans"/>
            </a:endParaRPr>
          </a:p>
          <a:p>
            <a:pPr indent="0" lvl="0" marL="0" rtl="0" algn="l">
              <a:lnSpc>
                <a:spcPct val="100000"/>
              </a:lnSpc>
              <a:spcBef>
                <a:spcPts val="0"/>
              </a:spcBef>
              <a:spcAft>
                <a:spcPts val="0"/>
              </a:spcAft>
              <a:buClr>
                <a:schemeClr val="dk1"/>
              </a:buClr>
              <a:buSzPct val="63726"/>
              <a:buNone/>
            </a:pPr>
            <a:r>
              <a:t/>
            </a:r>
            <a:endParaRPr sz="4393">
              <a:solidFill>
                <a:schemeClr val="dk1"/>
              </a:solidFill>
              <a:latin typeface="Gill Sans"/>
              <a:ea typeface="Gill Sans"/>
              <a:cs typeface="Gill Sans"/>
              <a:sym typeface="Gill Sans"/>
            </a:endParaRPr>
          </a:p>
          <a:p>
            <a:pPr indent="-228636" lvl="0" marL="228600" rtl="0" algn="l">
              <a:lnSpc>
                <a:spcPct val="100000"/>
              </a:lnSpc>
              <a:spcBef>
                <a:spcPts val="0"/>
              </a:spcBef>
              <a:spcAft>
                <a:spcPts val="0"/>
              </a:spcAft>
              <a:buClr>
                <a:schemeClr val="dk1"/>
              </a:buClr>
              <a:buSzPct val="100000"/>
              <a:buFont typeface="Gill Sans"/>
              <a:buChar char="•"/>
            </a:pPr>
            <a:r>
              <a:rPr lang="en-US" sz="4393">
                <a:solidFill>
                  <a:schemeClr val="dk1"/>
                </a:solidFill>
                <a:latin typeface="Gill Sans"/>
                <a:ea typeface="Gill Sans"/>
                <a:cs typeface="Gill Sans"/>
                <a:sym typeface="Gill Sans"/>
              </a:rPr>
              <a:t>Is this behavior bothering other residents or staff?</a:t>
            </a:r>
            <a:endParaRPr sz="4393">
              <a:solidFill>
                <a:schemeClr val="dk1"/>
              </a:solidFill>
              <a:latin typeface="Gill Sans"/>
              <a:ea typeface="Gill Sans"/>
              <a:cs typeface="Gill Sans"/>
              <a:sym typeface="Gill Sans"/>
            </a:endParaRPr>
          </a:p>
          <a:p>
            <a:pPr indent="0" lvl="0" marL="0" rtl="0" algn="l">
              <a:lnSpc>
                <a:spcPct val="100000"/>
              </a:lnSpc>
              <a:spcBef>
                <a:spcPts val="0"/>
              </a:spcBef>
              <a:spcAft>
                <a:spcPts val="0"/>
              </a:spcAft>
              <a:buClr>
                <a:schemeClr val="dk1"/>
              </a:buClr>
              <a:buSzPct val="63726"/>
              <a:buNone/>
            </a:pPr>
            <a:r>
              <a:t/>
            </a:r>
            <a:endParaRPr sz="4393">
              <a:solidFill>
                <a:schemeClr val="dk1"/>
              </a:solidFill>
              <a:latin typeface="Gill Sans"/>
              <a:ea typeface="Gill Sans"/>
              <a:cs typeface="Gill Sans"/>
              <a:sym typeface="Gill Sans"/>
            </a:endParaRPr>
          </a:p>
          <a:p>
            <a:pPr indent="-228636" lvl="0" marL="228600" rtl="0" algn="l">
              <a:lnSpc>
                <a:spcPct val="100000"/>
              </a:lnSpc>
              <a:spcBef>
                <a:spcPts val="0"/>
              </a:spcBef>
              <a:spcAft>
                <a:spcPts val="0"/>
              </a:spcAft>
              <a:buClr>
                <a:schemeClr val="dk1"/>
              </a:buClr>
              <a:buSzPct val="100000"/>
              <a:buFont typeface="Gill Sans"/>
              <a:buChar char="•"/>
            </a:pPr>
            <a:r>
              <a:rPr lang="en-US" sz="4393">
                <a:solidFill>
                  <a:schemeClr val="dk1"/>
                </a:solidFill>
                <a:latin typeface="Gill Sans"/>
                <a:ea typeface="Gill Sans"/>
                <a:cs typeface="Gill Sans"/>
                <a:sym typeface="Gill Sans"/>
              </a:rPr>
              <a:t>Does the behavior interfere with caregiving?</a:t>
            </a:r>
            <a:endParaRPr sz="4393">
              <a:solidFill>
                <a:schemeClr val="dk1"/>
              </a:solidFill>
              <a:latin typeface="Gill Sans"/>
              <a:ea typeface="Gill Sans"/>
              <a:cs typeface="Gill Sans"/>
              <a:sym typeface="Gill Sans"/>
            </a:endParaRPr>
          </a:p>
          <a:p>
            <a:pPr indent="0" lvl="0" marL="0" rtl="0" algn="l">
              <a:lnSpc>
                <a:spcPct val="100000"/>
              </a:lnSpc>
              <a:spcBef>
                <a:spcPts val="0"/>
              </a:spcBef>
              <a:spcAft>
                <a:spcPts val="0"/>
              </a:spcAft>
              <a:buClr>
                <a:schemeClr val="dk1"/>
              </a:buClr>
              <a:buSzPct val="63726"/>
              <a:buNone/>
            </a:pPr>
            <a:r>
              <a:t/>
            </a:r>
            <a:endParaRPr sz="4393">
              <a:solidFill>
                <a:schemeClr val="dk1"/>
              </a:solidFill>
              <a:latin typeface="Gill Sans"/>
              <a:ea typeface="Gill Sans"/>
              <a:cs typeface="Gill Sans"/>
              <a:sym typeface="Gill Sans"/>
            </a:endParaRPr>
          </a:p>
          <a:p>
            <a:pPr indent="-228636" lvl="0" marL="228600" rtl="0" algn="l">
              <a:lnSpc>
                <a:spcPct val="100000"/>
              </a:lnSpc>
              <a:spcBef>
                <a:spcPts val="0"/>
              </a:spcBef>
              <a:spcAft>
                <a:spcPts val="0"/>
              </a:spcAft>
              <a:buClr>
                <a:schemeClr val="dk1"/>
              </a:buClr>
              <a:buSzPct val="100000"/>
              <a:buFont typeface="Gill Sans"/>
              <a:buChar char="•"/>
            </a:pPr>
            <a:r>
              <a:rPr lang="en-US" sz="4393">
                <a:solidFill>
                  <a:schemeClr val="dk1"/>
                </a:solidFill>
                <a:latin typeface="Gill Sans"/>
                <a:ea typeface="Gill Sans"/>
                <a:cs typeface="Gill Sans"/>
                <a:sym typeface="Gill Sans"/>
              </a:rPr>
              <a:t>Is it irritating, but something you can ignore?</a:t>
            </a:r>
            <a:endParaRPr sz="4393">
              <a:solidFill>
                <a:schemeClr val="dk1"/>
              </a:solidFill>
              <a:latin typeface="Gill Sans"/>
              <a:ea typeface="Gill Sans"/>
              <a:cs typeface="Gill Sans"/>
              <a:sym typeface="Gill Sans"/>
            </a:endParaRPr>
          </a:p>
          <a:p>
            <a:pPr indent="152400" lvl="0" marL="0" rtl="0" algn="l">
              <a:lnSpc>
                <a:spcPct val="90000"/>
              </a:lnSpc>
              <a:spcBef>
                <a:spcPts val="1800"/>
              </a:spcBef>
              <a:spcAft>
                <a:spcPts val="0"/>
              </a:spcAft>
              <a:buClr>
                <a:schemeClr val="dk1"/>
              </a:buClr>
              <a:buSzPct val="88888"/>
              <a:buNone/>
            </a:pPr>
            <a:r>
              <a:t/>
            </a:r>
            <a:endParaRPr b="1" sz="2700">
              <a:solidFill>
                <a:schemeClr val="dk1"/>
              </a:solidFill>
            </a:endParaRPr>
          </a:p>
        </p:txBody>
      </p:sp>
      <p:sp>
        <p:nvSpPr>
          <p:cNvPr id="225" name="Google Shape;225;g261715f5ad2_1_4"/>
          <p:cNvSpPr/>
          <p:nvPr/>
        </p:nvSpPr>
        <p:spPr>
          <a:xfrm>
            <a:off x="6207100" y="110775"/>
            <a:ext cx="6099000" cy="6858000"/>
          </a:xfrm>
          <a:prstGeom prst="rect">
            <a:avLst/>
          </a:prstGeom>
          <a:solidFill>
            <a:srgbClr val="C8CAC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26" name="Google Shape;226;g261715f5ad2_1_4"/>
          <p:cNvSpPr/>
          <p:nvPr/>
        </p:nvSpPr>
        <p:spPr>
          <a:xfrm>
            <a:off x="6562082" y="670132"/>
            <a:ext cx="5388900" cy="5739300"/>
          </a:xfrm>
          <a:prstGeom prst="roundRect">
            <a:avLst>
              <a:gd fmla="val 0" name="adj"/>
            </a:avLst>
          </a:prstGeom>
          <a:solidFill>
            <a:srgbClr val="FFFFFF"/>
          </a:solidFill>
          <a:ln cap="flat" cmpd="sng" w="9525">
            <a:solidFill>
              <a:srgbClr val="C8CACA"/>
            </a:solidFill>
            <a:prstDash val="solid"/>
            <a:miter lim="800000"/>
            <a:headEnd len="sm" w="sm" type="none"/>
            <a:tailEnd len="sm" w="sm" type="none"/>
          </a:ln>
          <a:effectLst>
            <a:outerShdw blurRad="57150" rotWithShape="0" algn="t" dir="5400000" dist="19050">
              <a:srgbClr val="000000">
                <a:alpha val="6078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descr="Icon&#10;&#10;Description automatically generated" id="227" name="Google Shape;227;g261715f5ad2_1_4"/>
          <p:cNvPicPr preferRelativeResize="0"/>
          <p:nvPr/>
        </p:nvPicPr>
        <p:blipFill rotWithShape="1">
          <a:blip r:embed="rId3">
            <a:alphaModFix/>
          </a:blip>
          <a:srcRect b="0" l="0" r="0" t="0"/>
          <a:stretch/>
        </p:blipFill>
        <p:spPr>
          <a:xfrm>
            <a:off x="7619946" y="2085125"/>
            <a:ext cx="3939559" cy="3939559"/>
          </a:xfrm>
          <a:prstGeom prst="rect">
            <a:avLst/>
          </a:prstGeom>
          <a:noFill/>
          <a:ln>
            <a:noFill/>
          </a:ln>
        </p:spPr>
      </p:pic>
      <p:sp>
        <p:nvSpPr>
          <p:cNvPr id="228" name="Google Shape;228;g261715f5ad2_1_4"/>
          <p:cNvSpPr txBox="1"/>
          <p:nvPr/>
        </p:nvSpPr>
        <p:spPr>
          <a:xfrm>
            <a:off x="2667000" y="6858000"/>
            <a:ext cx="68580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sng" cap="none" strike="noStrike">
                <a:solidFill>
                  <a:srgbClr val="000000"/>
                </a:solidFill>
                <a:latin typeface="Calibri"/>
                <a:ea typeface="Calibri"/>
                <a:cs typeface="Calibri"/>
                <a:sym typeface="Calibri"/>
                <a:hlinkClick r:id="rId4">
                  <a:extLst>
                    <a:ext uri="{A12FA001-AC4F-418D-AE19-62706E023703}">
                      <ahyp:hlinkClr val="tx"/>
                    </a:ext>
                  </a:extLst>
                </a:hlinkClick>
              </a:rPr>
              <a:t>This Photo</a:t>
            </a:r>
            <a:r>
              <a:rPr b="0" i="0" lang="en-US" sz="900" u="none" cap="none" strike="noStrike">
                <a:solidFill>
                  <a:srgbClr val="000000"/>
                </a:solidFill>
                <a:latin typeface="Calibri"/>
                <a:ea typeface="Calibri"/>
                <a:cs typeface="Calibri"/>
                <a:sym typeface="Calibri"/>
              </a:rPr>
              <a:t> by Unknown Author is licensed under </a:t>
            </a:r>
            <a:r>
              <a:rPr b="0" i="0" lang="en-US" sz="900" u="sng" cap="none" strike="noStrike">
                <a:solidFill>
                  <a:srgbClr val="000000"/>
                </a:solidFill>
                <a:latin typeface="Calibri"/>
                <a:ea typeface="Calibri"/>
                <a:cs typeface="Calibri"/>
                <a:sym typeface="Calibri"/>
                <a:hlinkClick r:id="rId5">
                  <a:extLst>
                    <a:ext uri="{A12FA001-AC4F-418D-AE19-62706E023703}">
                      <ahyp:hlinkClr val="tx"/>
                    </a:ext>
                  </a:extLst>
                </a:hlinkClick>
              </a:rPr>
              <a:t>CC BY-NC</a:t>
            </a:r>
            <a:endParaRPr b="0" i="0" sz="900" u="none" cap="none" strike="noStrike">
              <a:solidFill>
                <a:srgbClr val="000000"/>
              </a:solidFill>
              <a:latin typeface="Calibri"/>
              <a:ea typeface="Calibri"/>
              <a:cs typeface="Calibri"/>
              <a:sym typeface="Calibri"/>
            </a:endParaRPr>
          </a:p>
        </p:txBody>
      </p:sp>
      <p:sp>
        <p:nvSpPr>
          <p:cNvPr id="229" name="Google Shape;229;g261715f5ad2_1_4"/>
          <p:cNvSpPr txBox="1"/>
          <p:nvPr/>
        </p:nvSpPr>
        <p:spPr>
          <a:xfrm>
            <a:off x="6721744" y="1007816"/>
            <a:ext cx="50697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3200" u="none" cap="none" strike="noStrike">
                <a:solidFill>
                  <a:srgbClr val="000000"/>
                </a:solidFill>
                <a:latin typeface="Calibri"/>
                <a:ea typeface="Calibri"/>
                <a:cs typeface="Calibri"/>
                <a:sym typeface="Calibri"/>
              </a:rPr>
              <a:t>Consider:</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3200" u="none" cap="none" strike="noStrike">
                <a:solidFill>
                  <a:srgbClr val="000000"/>
                </a:solidFill>
                <a:latin typeface="Calibri"/>
                <a:ea typeface="Calibri"/>
                <a:cs typeface="Calibri"/>
                <a:sym typeface="Calibri"/>
              </a:rPr>
              <a:t>Who is this a “problem” for?</a:t>
            </a:r>
            <a:endParaRPr b="0" i="0" sz="3200" u="none" cap="none" strike="noStrike">
              <a:solidFill>
                <a:srgbClr val="000000"/>
              </a:solidFill>
              <a:latin typeface="Arial"/>
              <a:ea typeface="Arial"/>
              <a:cs typeface="Arial"/>
              <a:sym typeface="Arial"/>
            </a:endParaRPr>
          </a:p>
        </p:txBody>
      </p:sp>
      <p:sp>
        <p:nvSpPr>
          <p:cNvPr id="230" name="Google Shape;230;g261715f5ad2_1_4"/>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300"/>
              <a:buNone/>
            </a:pPr>
            <a:fld id="{00000000-1234-1234-1234-123412341234}" type="slidenum">
              <a:rPr lang="en-US" sz="1300">
                <a:solidFill>
                  <a:schemeClr val="dk2"/>
                </a:solidFill>
                <a:latin typeface="Arial"/>
                <a:ea typeface="Arial"/>
                <a:cs typeface="Arial"/>
                <a:sym typeface="Arial"/>
              </a:rPr>
              <a:t>‹#›</a:t>
            </a:fld>
            <a:endParaRPr sz="1300">
              <a:solidFill>
                <a:schemeClr val="dk2"/>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2c051e20ee2_3_0"/>
          <p:cNvSpPr txBox="1"/>
          <p:nvPr>
            <p:ph idx="4294967295" type="title"/>
          </p:nvPr>
        </p:nvSpPr>
        <p:spPr>
          <a:xfrm>
            <a:off x="615950" y="325437"/>
            <a:ext cx="113505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000"/>
              <a:buFont typeface="Arial"/>
              <a:buNone/>
            </a:pPr>
            <a:r>
              <a:rPr b="1" i="0" lang="en-US" sz="4000" u="none" cap="none" strike="noStrike">
                <a:solidFill>
                  <a:schemeClr val="dk1"/>
                </a:solidFill>
                <a:latin typeface="Gill Sans"/>
                <a:ea typeface="Gill Sans"/>
                <a:cs typeface="Gill Sans"/>
                <a:sym typeface="Gill Sans"/>
              </a:rPr>
              <a:t>IDEA!  </a:t>
            </a:r>
            <a:r>
              <a:rPr b="1" i="0" lang="en-US" sz="3900" u="none" cap="none" strike="noStrike">
                <a:solidFill>
                  <a:srgbClr val="FF0000"/>
                </a:solidFill>
                <a:latin typeface="Gill Sans"/>
                <a:ea typeface="Gill Sans"/>
                <a:cs typeface="Gill Sans"/>
                <a:sym typeface="Gill Sans"/>
              </a:rPr>
              <a:t>Id</a:t>
            </a:r>
            <a:r>
              <a:rPr b="1" i="0" lang="en-US" sz="3900" u="none" cap="none" strike="noStrike">
                <a:solidFill>
                  <a:srgbClr val="000000"/>
                </a:solidFill>
                <a:latin typeface="Gill Sans"/>
                <a:ea typeface="Gill Sans"/>
                <a:cs typeface="Gill Sans"/>
                <a:sym typeface="Gill Sans"/>
              </a:rPr>
              <a:t>entification of Red Flag Behaviors</a:t>
            </a:r>
            <a:br>
              <a:rPr b="1" i="0" lang="en-US" sz="3900" u="none" cap="none" strike="noStrike">
                <a:solidFill>
                  <a:srgbClr val="7E7E7E"/>
                </a:solidFill>
                <a:latin typeface="Calibri"/>
                <a:ea typeface="Calibri"/>
                <a:cs typeface="Calibri"/>
                <a:sym typeface="Calibri"/>
              </a:rPr>
            </a:br>
            <a:endParaRPr/>
          </a:p>
        </p:txBody>
      </p:sp>
      <p:grpSp>
        <p:nvGrpSpPr>
          <p:cNvPr id="239" name="Google Shape;239;g2c051e20ee2_3_0"/>
          <p:cNvGrpSpPr/>
          <p:nvPr/>
        </p:nvGrpSpPr>
        <p:grpSpPr>
          <a:xfrm>
            <a:off x="4325959" y="1776412"/>
            <a:ext cx="3816375" cy="4167250"/>
            <a:chOff x="3297385" y="1798"/>
            <a:chExt cx="3782334" cy="4088746"/>
          </a:xfrm>
        </p:grpSpPr>
        <p:sp>
          <p:nvSpPr>
            <p:cNvPr id="240" name="Google Shape;240;g2c051e20ee2_3_0"/>
            <p:cNvSpPr/>
            <p:nvPr/>
          </p:nvSpPr>
          <p:spPr>
            <a:xfrm>
              <a:off x="3297385" y="1798"/>
              <a:ext cx="3710100" cy="785100"/>
            </a:xfrm>
            <a:prstGeom prst="roundRect">
              <a:avLst>
                <a:gd fmla="val 16667" name="adj"/>
              </a:avLst>
            </a:prstGeom>
            <a:solidFill>
              <a:srgbClr val="A5A5A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g2c051e20ee2_3_0"/>
            <p:cNvSpPr txBox="1"/>
            <p:nvPr/>
          </p:nvSpPr>
          <p:spPr>
            <a:xfrm>
              <a:off x="3335769" y="40182"/>
              <a:ext cx="3632700" cy="709500"/>
            </a:xfrm>
            <a:prstGeom prst="rect">
              <a:avLst/>
            </a:prstGeom>
            <a:noFill/>
            <a:ln>
              <a:noFill/>
            </a:ln>
          </p:spPr>
          <p:txBody>
            <a:bodyPr anchorCtr="0" anchor="ctr" bIns="38100" lIns="76200" spcFirstLastPara="1" rIns="76200" wrap="square" tIns="38100">
              <a:noAutofit/>
            </a:bodyPr>
            <a:lstStyle/>
            <a:p>
              <a:pPr indent="0" lvl="0" marL="0" marR="0" rtl="0" algn="ctr">
                <a:lnSpc>
                  <a:spcPct val="90000"/>
                </a:lnSpc>
                <a:spcBef>
                  <a:spcPts val="0"/>
                </a:spcBef>
                <a:spcAft>
                  <a:spcPts val="0"/>
                </a:spcAft>
                <a:buClr>
                  <a:srgbClr val="FFFFFF"/>
                </a:buClr>
                <a:buSzPts val="2200"/>
                <a:buFont typeface="Gill Sans"/>
                <a:buNone/>
              </a:pPr>
              <a:r>
                <a:rPr b="0" i="0" lang="en-US" sz="2200" u="none" cap="none" strike="noStrike">
                  <a:solidFill>
                    <a:srgbClr val="FFFFFF"/>
                  </a:solidFill>
                  <a:latin typeface="Gill Sans"/>
                  <a:ea typeface="Gill Sans"/>
                  <a:cs typeface="Gill Sans"/>
                  <a:sym typeface="Gill Sans"/>
                </a:rPr>
                <a:t>Sudden incontinence</a:t>
              </a:r>
              <a:endParaRPr b="0" i="0" sz="1400" u="none" cap="none" strike="noStrike">
                <a:solidFill>
                  <a:srgbClr val="000000"/>
                </a:solidFill>
                <a:latin typeface="Arial"/>
                <a:ea typeface="Arial"/>
                <a:cs typeface="Arial"/>
                <a:sym typeface="Arial"/>
              </a:endParaRPr>
            </a:p>
          </p:txBody>
        </p:sp>
        <p:sp>
          <p:nvSpPr>
            <p:cNvPr id="242" name="Google Shape;242;g2c051e20ee2_3_0"/>
            <p:cNvSpPr/>
            <p:nvPr/>
          </p:nvSpPr>
          <p:spPr>
            <a:xfrm>
              <a:off x="3297385" y="827409"/>
              <a:ext cx="3709500" cy="786300"/>
            </a:xfrm>
            <a:prstGeom prst="roundRect">
              <a:avLst>
                <a:gd fmla="val 16667" name="adj"/>
              </a:avLst>
            </a:prstGeom>
            <a:solidFill>
              <a:srgbClr val="B3828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g2c051e20ee2_3_0"/>
            <p:cNvSpPr txBox="1"/>
            <p:nvPr/>
          </p:nvSpPr>
          <p:spPr>
            <a:xfrm>
              <a:off x="3447019" y="904193"/>
              <a:ext cx="3632700" cy="709500"/>
            </a:xfrm>
            <a:prstGeom prst="rect">
              <a:avLst/>
            </a:prstGeom>
            <a:noFill/>
            <a:ln>
              <a:noFill/>
            </a:ln>
          </p:spPr>
          <p:txBody>
            <a:bodyPr anchorCtr="0" anchor="ctr" bIns="0" lIns="76200" spcFirstLastPara="1" rIns="76200" wrap="square" tIns="38100">
              <a:noAutofit/>
            </a:bodyPr>
            <a:lstStyle/>
            <a:p>
              <a:pPr indent="0" lvl="0" marL="0" marR="0" rtl="0" algn="ctr">
                <a:lnSpc>
                  <a:spcPct val="90000"/>
                </a:lnSpc>
                <a:spcBef>
                  <a:spcPts val="0"/>
                </a:spcBef>
                <a:spcAft>
                  <a:spcPts val="0"/>
                </a:spcAft>
                <a:buClr>
                  <a:srgbClr val="FFFFFF"/>
                </a:buClr>
                <a:buSzPts val="2200"/>
                <a:buFont typeface="Gill Sans"/>
                <a:buNone/>
              </a:pPr>
              <a:r>
                <a:rPr b="0" i="0" lang="en-US" sz="2200" u="none" cap="none" strike="noStrike">
                  <a:solidFill>
                    <a:srgbClr val="FFFFFF"/>
                  </a:solidFill>
                  <a:latin typeface="Gill Sans"/>
                  <a:ea typeface="Gill Sans"/>
                  <a:cs typeface="Gill Sans"/>
                  <a:sym typeface="Gill Sans"/>
                </a:rPr>
                <a:t>Sudden disorientation </a:t>
              </a:r>
              <a:endParaRPr b="0" i="0" sz="1400" u="none" cap="none" strike="noStrike">
                <a:solidFill>
                  <a:srgbClr val="000000"/>
                </a:solidFill>
                <a:latin typeface="Arial"/>
                <a:ea typeface="Arial"/>
                <a:cs typeface="Arial"/>
                <a:sym typeface="Arial"/>
              </a:endParaRPr>
            </a:p>
          </p:txBody>
        </p:sp>
        <p:sp>
          <p:nvSpPr>
            <p:cNvPr id="244" name="Google Shape;244;g2c051e20ee2_3_0"/>
            <p:cNvSpPr/>
            <p:nvPr/>
          </p:nvSpPr>
          <p:spPr>
            <a:xfrm>
              <a:off x="3297385" y="1653021"/>
              <a:ext cx="3709500" cy="786300"/>
            </a:xfrm>
            <a:prstGeom prst="roundRect">
              <a:avLst>
                <a:gd fmla="val 16667" name="adj"/>
              </a:avLst>
            </a:prstGeom>
            <a:solidFill>
              <a:srgbClr val="C85B5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g2c051e20ee2_3_0"/>
            <p:cNvSpPr txBox="1"/>
            <p:nvPr/>
          </p:nvSpPr>
          <p:spPr>
            <a:xfrm>
              <a:off x="3335769" y="1691405"/>
              <a:ext cx="3632700" cy="7095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FFFFFF"/>
                </a:buClr>
                <a:buSzPts val="2200"/>
                <a:buFont typeface="Gill Sans"/>
                <a:buNone/>
              </a:pPr>
              <a:r>
                <a:rPr b="0" i="0" lang="en-US" sz="2200" u="none" cap="none" strike="noStrike">
                  <a:solidFill>
                    <a:srgbClr val="FFFFFF"/>
                  </a:solidFill>
                  <a:latin typeface="Gill Sans"/>
                  <a:ea typeface="Gill Sans"/>
                  <a:cs typeface="Gill Sans"/>
                  <a:sym typeface="Gill Sans"/>
                </a:rPr>
                <a:t>Sudden sluggishness </a:t>
              </a:r>
              <a:br>
                <a:rPr b="0" i="0" lang="en-US" sz="2200" u="none" cap="none" strike="noStrike">
                  <a:solidFill>
                    <a:srgbClr val="FFFFFF"/>
                  </a:solidFill>
                  <a:latin typeface="Gill Sans"/>
                  <a:ea typeface="Gill Sans"/>
                  <a:cs typeface="Gill Sans"/>
                  <a:sym typeface="Gill Sans"/>
                </a:rPr>
              </a:br>
              <a:r>
                <a:rPr b="0" i="0" lang="en-US" sz="2200" u="none" cap="none" strike="noStrike">
                  <a:solidFill>
                    <a:srgbClr val="FFFFFF"/>
                  </a:solidFill>
                  <a:latin typeface="Gill Sans"/>
                  <a:ea typeface="Gill Sans"/>
                  <a:cs typeface="Gill Sans"/>
                  <a:sym typeface="Gill Sans"/>
                </a:rPr>
                <a:t>or agitation</a:t>
              </a:r>
              <a:endParaRPr b="0" i="0" sz="1400" u="none" cap="none" strike="noStrike">
                <a:solidFill>
                  <a:srgbClr val="000000"/>
                </a:solidFill>
                <a:latin typeface="Arial"/>
                <a:ea typeface="Arial"/>
                <a:cs typeface="Arial"/>
                <a:sym typeface="Arial"/>
              </a:endParaRPr>
            </a:p>
          </p:txBody>
        </p:sp>
        <p:sp>
          <p:nvSpPr>
            <p:cNvPr id="246" name="Google Shape;246;g2c051e20ee2_3_0"/>
            <p:cNvSpPr/>
            <p:nvPr/>
          </p:nvSpPr>
          <p:spPr>
            <a:xfrm>
              <a:off x="3297385" y="2478632"/>
              <a:ext cx="3709500" cy="786300"/>
            </a:xfrm>
            <a:prstGeom prst="roundRect">
              <a:avLst>
                <a:gd fmla="val 16667" name="adj"/>
              </a:avLst>
            </a:prstGeom>
            <a:solidFill>
              <a:srgbClr val="E02F2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g2c051e20ee2_3_0"/>
            <p:cNvSpPr txBox="1"/>
            <p:nvPr/>
          </p:nvSpPr>
          <p:spPr>
            <a:xfrm>
              <a:off x="3335769" y="2517016"/>
              <a:ext cx="3632700" cy="709500"/>
            </a:xfrm>
            <a:prstGeom prst="rect">
              <a:avLst/>
            </a:prstGeom>
            <a:noFill/>
            <a:ln>
              <a:noFill/>
            </a:ln>
          </p:spPr>
          <p:txBody>
            <a:bodyPr anchorCtr="1" anchor="ctr" bIns="0" lIns="76200" spcFirstLastPara="1" rIns="76200" wrap="square" tIns="0">
              <a:noAutofit/>
            </a:bodyPr>
            <a:lstStyle/>
            <a:p>
              <a:pPr indent="0" lvl="0" marL="0" marR="0" rtl="0" algn="ctr">
                <a:lnSpc>
                  <a:spcPct val="90000"/>
                </a:lnSpc>
                <a:spcBef>
                  <a:spcPts val="0"/>
                </a:spcBef>
                <a:spcAft>
                  <a:spcPts val="0"/>
                </a:spcAft>
                <a:buClr>
                  <a:srgbClr val="FFFFFF"/>
                </a:buClr>
                <a:buSzPts val="2200"/>
                <a:buFont typeface="Gill Sans"/>
                <a:buNone/>
              </a:pPr>
              <a:r>
                <a:rPr b="0" i="0" lang="en-US" sz="2200" u="none" cap="none" strike="noStrike">
                  <a:solidFill>
                    <a:srgbClr val="FFFFFF"/>
                  </a:solidFill>
                  <a:latin typeface="Gill Sans"/>
                  <a:ea typeface="Gill Sans"/>
                  <a:cs typeface="Gill Sans"/>
                  <a:sym typeface="Gill Sans"/>
                </a:rPr>
                <a:t>Sudden decreased attention</a:t>
              </a:r>
              <a:endParaRPr b="0" i="0" sz="1400" u="none" cap="none" strike="noStrike">
                <a:solidFill>
                  <a:srgbClr val="000000"/>
                </a:solidFill>
                <a:latin typeface="Arial"/>
                <a:ea typeface="Arial"/>
                <a:cs typeface="Arial"/>
                <a:sym typeface="Arial"/>
              </a:endParaRPr>
            </a:p>
          </p:txBody>
        </p:sp>
        <p:sp>
          <p:nvSpPr>
            <p:cNvPr id="248" name="Google Shape;248;g2c051e20ee2_3_0"/>
            <p:cNvSpPr/>
            <p:nvPr/>
          </p:nvSpPr>
          <p:spPr>
            <a:xfrm>
              <a:off x="3297385" y="3304244"/>
              <a:ext cx="3709500" cy="786300"/>
            </a:xfrm>
            <a:prstGeom prst="roundRect">
              <a:avLst>
                <a:gd fmla="val 16667" name="adj"/>
              </a:avLst>
            </a:prstGeom>
            <a:solidFill>
              <a:srgbClr val="FE000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g2c051e20ee2_3_0"/>
            <p:cNvSpPr txBox="1"/>
            <p:nvPr/>
          </p:nvSpPr>
          <p:spPr>
            <a:xfrm>
              <a:off x="3335769" y="3342628"/>
              <a:ext cx="3632700" cy="709500"/>
            </a:xfrm>
            <a:prstGeom prst="rect">
              <a:avLst/>
            </a:prstGeom>
            <a:noFill/>
            <a:ln>
              <a:noFill/>
            </a:ln>
          </p:spPr>
          <p:txBody>
            <a:bodyPr anchorCtr="0" anchor="ctr" bIns="91425" lIns="76200" spcFirstLastPara="1" rIns="76200" wrap="square" tIns="38100">
              <a:noAutofit/>
            </a:bodyPr>
            <a:lstStyle/>
            <a:p>
              <a:pPr indent="0" lvl="0" marL="0" marR="0" rtl="0" algn="ctr">
                <a:lnSpc>
                  <a:spcPct val="90000"/>
                </a:lnSpc>
                <a:spcBef>
                  <a:spcPts val="0"/>
                </a:spcBef>
                <a:spcAft>
                  <a:spcPts val="0"/>
                </a:spcAft>
                <a:buClr>
                  <a:srgbClr val="FFFFFF"/>
                </a:buClr>
                <a:buSzPts val="2200"/>
                <a:buFont typeface="Gill Sans"/>
                <a:buNone/>
              </a:pPr>
              <a:r>
                <a:rPr b="0" i="0" lang="en-US" sz="2200" u="none" cap="none" strike="noStrike">
                  <a:solidFill>
                    <a:srgbClr val="FFFFFF"/>
                  </a:solidFill>
                  <a:latin typeface="Gill Sans"/>
                  <a:ea typeface="Gill Sans"/>
                  <a:cs typeface="Gill Sans"/>
                  <a:sym typeface="Gill Sans"/>
                </a:rPr>
                <a:t>New aggressiveness</a:t>
              </a:r>
              <a:r>
                <a:rPr b="0" i="0" lang="en-US" sz="2000" u="none" cap="none" strike="noStrike">
                  <a:solidFill>
                    <a:srgbClr val="FFFFFF"/>
                  </a:solidFill>
                  <a:latin typeface="Gill Sans"/>
                  <a:ea typeface="Gill Sans"/>
                  <a:cs typeface="Gill Sans"/>
                  <a:sym typeface="Gill Sans"/>
                </a:rPr>
                <a:t> </a:t>
              </a:r>
              <a:endParaRPr b="0" i="0" sz="1400" u="none" cap="none" strike="noStrike">
                <a:solidFill>
                  <a:srgbClr val="000000"/>
                </a:solidFill>
                <a:latin typeface="Arial"/>
                <a:ea typeface="Arial"/>
                <a:cs typeface="Arial"/>
                <a:sym typeface="Arial"/>
              </a:endParaRPr>
            </a:p>
          </p:txBody>
        </p:sp>
      </p:grpSp>
      <p:sp>
        <p:nvSpPr>
          <p:cNvPr id="250" name="Google Shape;250;g2c051e20ee2_3_0"/>
          <p:cNvSpPr/>
          <p:nvPr/>
        </p:nvSpPr>
        <p:spPr>
          <a:xfrm rot="-719977">
            <a:off x="684162" y="2117739"/>
            <a:ext cx="3406843" cy="2762142"/>
          </a:xfrm>
          <a:prstGeom prst="ellipse">
            <a:avLst/>
          </a:prstGeom>
          <a:solidFill>
            <a:srgbClr val="E95B15"/>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300"/>
              <a:buFont typeface="Gill Sans"/>
              <a:buNone/>
            </a:pPr>
            <a:r>
              <a:rPr b="1" i="0" lang="en-US" sz="2300" u="none" cap="none" strike="noStrike">
                <a:solidFill>
                  <a:srgbClr val="FFFFFF"/>
                </a:solidFill>
                <a:latin typeface="Gill Sans"/>
                <a:ea typeface="Gill Sans"/>
                <a:cs typeface="Gill Sans"/>
                <a:sym typeface="Gill Sans"/>
              </a:rPr>
              <a:t>Contact your supervisor if you see sudden and unusual changes</a:t>
            </a:r>
            <a:endParaRPr b="0" i="0" sz="1400" u="none" cap="none" strike="noStrike">
              <a:solidFill>
                <a:srgbClr val="000000"/>
              </a:solidFill>
              <a:latin typeface="Arial"/>
              <a:ea typeface="Arial"/>
              <a:cs typeface="Arial"/>
              <a:sym typeface="Arial"/>
            </a:endParaRPr>
          </a:p>
        </p:txBody>
      </p:sp>
      <p:pic>
        <p:nvPicPr>
          <p:cNvPr id="251" name="Google Shape;251;g2c051e20ee2_3_0"/>
          <p:cNvPicPr preferRelativeResize="0"/>
          <p:nvPr/>
        </p:nvPicPr>
        <p:blipFill rotWithShape="1">
          <a:blip r:embed="rId3">
            <a:alphaModFix/>
          </a:blip>
          <a:srcRect b="0" l="0" r="0" t="0"/>
          <a:stretch/>
        </p:blipFill>
        <p:spPr>
          <a:xfrm rot="540000">
            <a:off x="9271000" y="1901825"/>
            <a:ext cx="1847850" cy="3319463"/>
          </a:xfrm>
          <a:prstGeom prst="rect">
            <a:avLst/>
          </a:prstGeom>
          <a:noFill/>
          <a:ln>
            <a:noFill/>
          </a:ln>
        </p:spPr>
      </p:pic>
      <p:sp>
        <p:nvSpPr>
          <p:cNvPr id="252" name="Google Shape;252;g2c051e20ee2_3_0"/>
          <p:cNvSpPr txBox="1"/>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g262da3f0a83_1_211"/>
          <p:cNvSpPr txBox="1"/>
          <p:nvPr>
            <p:ph idx="4294967295" type="title"/>
          </p:nvPr>
        </p:nvSpPr>
        <p:spPr>
          <a:xfrm>
            <a:off x="438333" y="0"/>
            <a:ext cx="4944300" cy="1622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7F7F7F"/>
              </a:buClr>
              <a:buSzPts val="4400"/>
              <a:buFont typeface="Calibri"/>
              <a:buNone/>
            </a:pPr>
            <a:r>
              <a:rPr b="1" lang="en-US">
                <a:solidFill>
                  <a:srgbClr val="7F7F7F"/>
                </a:solidFill>
                <a:latin typeface="Gill Sans"/>
                <a:ea typeface="Gill Sans"/>
                <a:cs typeface="Gill Sans"/>
                <a:sym typeface="Gill Sans"/>
              </a:rPr>
              <a:t>ID</a:t>
            </a:r>
            <a:r>
              <a:rPr b="1" lang="en-US">
                <a:solidFill>
                  <a:srgbClr val="FF0000"/>
                </a:solidFill>
                <a:latin typeface="Gill Sans"/>
                <a:ea typeface="Gill Sans"/>
                <a:cs typeface="Gill Sans"/>
                <a:sym typeface="Gill Sans"/>
              </a:rPr>
              <a:t>E</a:t>
            </a:r>
            <a:r>
              <a:rPr b="1" lang="en-US">
                <a:solidFill>
                  <a:srgbClr val="7F7F7F"/>
                </a:solidFill>
                <a:latin typeface="Gill Sans"/>
                <a:ea typeface="Gill Sans"/>
                <a:cs typeface="Gill Sans"/>
                <a:sym typeface="Gill Sans"/>
              </a:rPr>
              <a:t>A! 2:</a:t>
            </a:r>
            <a:r>
              <a:rPr b="1" lang="en-US">
                <a:latin typeface="Gill Sans"/>
                <a:ea typeface="Gill Sans"/>
                <a:cs typeface="Gill Sans"/>
                <a:sym typeface="Gill Sans"/>
              </a:rPr>
              <a:t> E</a:t>
            </a:r>
            <a:r>
              <a:rPr b="1" lang="en-US">
                <a:solidFill>
                  <a:schemeClr val="dk1"/>
                </a:solidFill>
                <a:latin typeface="Gill Sans"/>
                <a:ea typeface="Gill Sans"/>
                <a:cs typeface="Gill Sans"/>
                <a:sym typeface="Gill Sans"/>
              </a:rPr>
              <a:t>xplore</a:t>
            </a:r>
            <a:endParaRPr>
              <a:solidFill>
                <a:schemeClr val="dk1"/>
              </a:solidFill>
              <a:latin typeface="Gill Sans"/>
              <a:ea typeface="Gill Sans"/>
              <a:cs typeface="Gill Sans"/>
              <a:sym typeface="Gill Sans"/>
            </a:endParaRPr>
          </a:p>
        </p:txBody>
      </p:sp>
      <p:sp>
        <p:nvSpPr>
          <p:cNvPr id="261" name="Google Shape;261;g262da3f0a83_1_211"/>
          <p:cNvSpPr txBox="1"/>
          <p:nvPr>
            <p:ph idx="4294967295" type="body"/>
          </p:nvPr>
        </p:nvSpPr>
        <p:spPr>
          <a:xfrm>
            <a:off x="578450" y="1736401"/>
            <a:ext cx="4944300" cy="4464000"/>
          </a:xfrm>
          <a:prstGeom prst="rect">
            <a:avLst/>
          </a:prstGeom>
          <a:noFill/>
          <a:ln>
            <a:noFill/>
          </a:ln>
        </p:spPr>
        <p:txBody>
          <a:bodyPr anchorCtr="0" anchor="t" bIns="45700" lIns="91425" spcFirstLastPara="1" rIns="91425" wrap="square" tIns="45700">
            <a:noAutofit/>
          </a:bodyPr>
          <a:lstStyle/>
          <a:p>
            <a:pPr indent="0" lvl="0" marL="609600" rtl="0" algn="l">
              <a:lnSpc>
                <a:spcPct val="80000"/>
              </a:lnSpc>
              <a:spcBef>
                <a:spcPts val="0"/>
              </a:spcBef>
              <a:spcAft>
                <a:spcPts val="0"/>
              </a:spcAft>
              <a:buSzPts val="2400"/>
              <a:buNone/>
            </a:pPr>
            <a:r>
              <a:t/>
            </a:r>
            <a:endParaRPr sz="3300">
              <a:solidFill>
                <a:schemeClr val="dk1"/>
              </a:solidFill>
              <a:latin typeface="Gill Sans"/>
              <a:ea typeface="Gill Sans"/>
              <a:cs typeface="Gill Sans"/>
              <a:sym typeface="Gill Sans"/>
            </a:endParaRPr>
          </a:p>
          <a:p>
            <a:pPr indent="-234950" lvl="0" marL="457200" rtl="0" algn="l">
              <a:lnSpc>
                <a:spcPct val="100000"/>
              </a:lnSpc>
              <a:spcBef>
                <a:spcPts val="1000"/>
              </a:spcBef>
              <a:spcAft>
                <a:spcPts val="0"/>
              </a:spcAft>
              <a:buClr>
                <a:schemeClr val="dk1"/>
              </a:buClr>
              <a:buSzPts val="2500"/>
              <a:buChar char="•"/>
            </a:pPr>
            <a:r>
              <a:rPr b="1" lang="en-US" sz="3300">
                <a:solidFill>
                  <a:schemeClr val="dk1"/>
                </a:solidFill>
                <a:latin typeface="Gill Sans"/>
                <a:ea typeface="Gill Sans"/>
                <a:cs typeface="Gill Sans"/>
                <a:sym typeface="Gill Sans"/>
              </a:rPr>
              <a:t>E</a:t>
            </a:r>
            <a:r>
              <a:rPr lang="en-US" sz="3300">
                <a:solidFill>
                  <a:schemeClr val="dk1"/>
                </a:solidFill>
                <a:latin typeface="Gill Sans"/>
                <a:ea typeface="Gill Sans"/>
                <a:cs typeface="Gill Sans"/>
                <a:sym typeface="Gill Sans"/>
              </a:rPr>
              <a:t>xplore</a:t>
            </a:r>
            <a:endParaRPr sz="3300">
              <a:solidFill>
                <a:schemeClr val="dk1"/>
              </a:solidFill>
              <a:latin typeface="Gill Sans"/>
              <a:ea typeface="Gill Sans"/>
              <a:cs typeface="Gill Sans"/>
              <a:sym typeface="Gill Sans"/>
            </a:endParaRPr>
          </a:p>
          <a:p>
            <a:pPr indent="-234950" lvl="1" marL="685800" rtl="0" algn="l">
              <a:lnSpc>
                <a:spcPct val="100000"/>
              </a:lnSpc>
              <a:spcBef>
                <a:spcPts val="500"/>
              </a:spcBef>
              <a:spcAft>
                <a:spcPts val="0"/>
              </a:spcAft>
              <a:buClr>
                <a:schemeClr val="dk1"/>
              </a:buClr>
              <a:buSzPts val="2500"/>
              <a:buFont typeface="Gill Sans"/>
              <a:buChar char="•"/>
            </a:pPr>
            <a:r>
              <a:rPr lang="en-US" sz="3300">
                <a:solidFill>
                  <a:schemeClr val="dk1"/>
                </a:solidFill>
                <a:latin typeface="Gill Sans"/>
                <a:ea typeface="Gill Sans"/>
                <a:cs typeface="Gill Sans"/>
                <a:sym typeface="Gill Sans"/>
              </a:rPr>
              <a:t>Understand causes and triggers</a:t>
            </a:r>
            <a:endParaRPr sz="3300">
              <a:solidFill>
                <a:schemeClr val="dk1"/>
              </a:solidFill>
              <a:latin typeface="Gill Sans"/>
              <a:ea typeface="Gill Sans"/>
              <a:cs typeface="Gill Sans"/>
              <a:sym typeface="Gill Sans"/>
            </a:endParaRPr>
          </a:p>
          <a:p>
            <a:pPr indent="0" lvl="0" marL="609600" rtl="0" algn="l">
              <a:lnSpc>
                <a:spcPct val="80000"/>
              </a:lnSpc>
              <a:spcBef>
                <a:spcPts val="1000"/>
              </a:spcBef>
              <a:spcAft>
                <a:spcPts val="0"/>
              </a:spcAft>
              <a:buSzPts val="2400"/>
              <a:buNone/>
            </a:pPr>
            <a:r>
              <a:t/>
            </a:r>
            <a:endParaRPr sz="3300">
              <a:solidFill>
                <a:schemeClr val="dk1"/>
              </a:solidFill>
              <a:latin typeface="Gill Sans"/>
              <a:ea typeface="Gill Sans"/>
              <a:cs typeface="Gill Sans"/>
              <a:sym typeface="Gill Sans"/>
            </a:endParaRPr>
          </a:p>
          <a:p>
            <a:pPr indent="-76200" lvl="0" marL="228600" rtl="0" algn="l">
              <a:lnSpc>
                <a:spcPct val="80000"/>
              </a:lnSpc>
              <a:spcBef>
                <a:spcPts val="1000"/>
              </a:spcBef>
              <a:spcAft>
                <a:spcPts val="0"/>
              </a:spcAft>
              <a:buClr>
                <a:schemeClr val="dk1"/>
              </a:buClr>
              <a:buSzPts val="2400"/>
              <a:buNone/>
            </a:pPr>
            <a:r>
              <a:t/>
            </a:r>
            <a:endParaRPr sz="2400"/>
          </a:p>
        </p:txBody>
      </p:sp>
      <p:sp>
        <p:nvSpPr>
          <p:cNvPr id="262" name="Google Shape;262;g262da3f0a83_1_211"/>
          <p:cNvSpPr/>
          <p:nvPr/>
        </p:nvSpPr>
        <p:spPr>
          <a:xfrm>
            <a:off x="6092950" y="0"/>
            <a:ext cx="6099000" cy="6858000"/>
          </a:xfrm>
          <a:prstGeom prst="rect">
            <a:avLst/>
          </a:prstGeom>
          <a:solidFill>
            <a:srgbClr val="C8CAC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63" name="Google Shape;263;g262da3f0a83_1_211"/>
          <p:cNvSpPr/>
          <p:nvPr/>
        </p:nvSpPr>
        <p:spPr>
          <a:xfrm>
            <a:off x="6577582" y="557784"/>
            <a:ext cx="5130300" cy="5739300"/>
          </a:xfrm>
          <a:prstGeom prst="roundRect">
            <a:avLst>
              <a:gd fmla="val 0" name="adj"/>
            </a:avLst>
          </a:prstGeom>
          <a:solidFill>
            <a:srgbClr val="FFFFFF"/>
          </a:solidFill>
          <a:ln cap="flat" cmpd="sng" w="9525">
            <a:solidFill>
              <a:srgbClr val="C8CACA"/>
            </a:solidFill>
            <a:prstDash val="solid"/>
            <a:miter lim="800000"/>
            <a:headEnd len="sm" w="sm" type="none"/>
            <a:tailEnd len="sm" w="sm" type="none"/>
          </a:ln>
          <a:effectLst>
            <a:outerShdw blurRad="57150" rotWithShape="0" algn="t" dir="5400000" dist="19050">
              <a:srgbClr val="000000">
                <a:alpha val="6078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descr="Diagram&#10;&#10;Description automatically generated with medium confidence" id="264" name="Google Shape;264;g262da3f0a83_1_211"/>
          <p:cNvPicPr preferRelativeResize="0"/>
          <p:nvPr/>
        </p:nvPicPr>
        <p:blipFill rotWithShape="1">
          <a:blip r:embed="rId3">
            <a:alphaModFix/>
          </a:blip>
          <a:srcRect b="9042" l="13376" r="14671" t="8208"/>
          <a:stretch/>
        </p:blipFill>
        <p:spPr>
          <a:xfrm>
            <a:off x="7772260" y="833418"/>
            <a:ext cx="2740428" cy="518791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g262da3f0a83_1_222"/>
          <p:cNvSpPr txBox="1"/>
          <p:nvPr>
            <p:ph idx="4294967295" type="body"/>
          </p:nvPr>
        </p:nvSpPr>
        <p:spPr>
          <a:xfrm>
            <a:off x="45125" y="1992828"/>
            <a:ext cx="10515600" cy="6330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None/>
            </a:pPr>
            <a:r>
              <a:rPr lang="en-US" sz="4000">
                <a:latin typeface="Gill Sans"/>
                <a:ea typeface="Gill Sans"/>
                <a:cs typeface="Gill Sans"/>
                <a:sym typeface="Gill Sans"/>
              </a:rPr>
              <a:t>    What is causing this behavior?</a:t>
            </a:r>
            <a:endParaRPr sz="4000">
              <a:latin typeface="Gill Sans"/>
              <a:ea typeface="Gill Sans"/>
              <a:cs typeface="Gill Sans"/>
              <a:sym typeface="Gill Sans"/>
            </a:endParaRPr>
          </a:p>
        </p:txBody>
      </p:sp>
      <p:sp>
        <p:nvSpPr>
          <p:cNvPr id="273" name="Google Shape;273;g262da3f0a83_1_222"/>
          <p:cNvSpPr txBox="1"/>
          <p:nvPr>
            <p:ph idx="4294967295" type="title"/>
          </p:nvPr>
        </p:nvSpPr>
        <p:spPr>
          <a:xfrm>
            <a:off x="393487" y="37708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7F7F7F"/>
              </a:buClr>
              <a:buSzPts val="4400"/>
              <a:buFont typeface="Calibri"/>
              <a:buNone/>
            </a:pPr>
            <a:r>
              <a:rPr b="1" lang="en-US">
                <a:solidFill>
                  <a:srgbClr val="7F7F7F"/>
                </a:solidFill>
                <a:latin typeface="Gill Sans"/>
                <a:ea typeface="Gill Sans"/>
                <a:cs typeface="Gill Sans"/>
                <a:sym typeface="Gill Sans"/>
              </a:rPr>
              <a:t>ID</a:t>
            </a:r>
            <a:r>
              <a:rPr b="1" lang="en-US">
                <a:solidFill>
                  <a:srgbClr val="FF0000"/>
                </a:solidFill>
                <a:latin typeface="Gill Sans"/>
                <a:ea typeface="Gill Sans"/>
                <a:cs typeface="Gill Sans"/>
                <a:sym typeface="Gill Sans"/>
              </a:rPr>
              <a:t>E</a:t>
            </a:r>
            <a:r>
              <a:rPr b="1" lang="en-US">
                <a:solidFill>
                  <a:srgbClr val="7F7F7F"/>
                </a:solidFill>
                <a:latin typeface="Gill Sans"/>
                <a:ea typeface="Gill Sans"/>
                <a:cs typeface="Gill Sans"/>
                <a:sym typeface="Gill Sans"/>
              </a:rPr>
              <a:t>A! 2: </a:t>
            </a:r>
            <a:r>
              <a:rPr b="1" lang="en-US">
                <a:latin typeface="Gill Sans"/>
                <a:ea typeface="Gill Sans"/>
                <a:cs typeface="Gill Sans"/>
                <a:sym typeface="Gill Sans"/>
              </a:rPr>
              <a:t>Explore</a:t>
            </a:r>
            <a:br>
              <a:rPr b="1" lang="en-US">
                <a:latin typeface="Gill Sans"/>
                <a:ea typeface="Gill Sans"/>
                <a:cs typeface="Gill Sans"/>
                <a:sym typeface="Gill Sans"/>
              </a:rPr>
            </a:br>
            <a:r>
              <a:rPr b="1" lang="en-US">
                <a:solidFill>
                  <a:schemeClr val="dk1"/>
                </a:solidFill>
                <a:latin typeface="Gill Sans"/>
                <a:ea typeface="Gill Sans"/>
                <a:cs typeface="Gill Sans"/>
                <a:sym typeface="Gill Sans"/>
              </a:rPr>
              <a:t>Understand the Causes and Triggers</a:t>
            </a:r>
            <a:endParaRPr>
              <a:latin typeface="Gill Sans"/>
              <a:ea typeface="Gill Sans"/>
              <a:cs typeface="Gill Sans"/>
              <a:sym typeface="Gill Sans"/>
            </a:endParaRPr>
          </a:p>
        </p:txBody>
      </p:sp>
      <p:sp>
        <p:nvSpPr>
          <p:cNvPr id="274" name="Google Shape;274;g262da3f0a83_1_222"/>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300"/>
              <a:buNone/>
            </a:pPr>
            <a:fld id="{00000000-1234-1234-1234-123412341234}" type="slidenum">
              <a:rPr lang="en-US" sz="1300">
                <a:solidFill>
                  <a:schemeClr val="dk2"/>
                </a:solidFill>
                <a:latin typeface="Arial"/>
                <a:ea typeface="Arial"/>
                <a:cs typeface="Arial"/>
                <a:sym typeface="Arial"/>
              </a:rPr>
              <a:t>‹#›</a:t>
            </a:fld>
            <a:endParaRPr sz="1300">
              <a:solidFill>
                <a:schemeClr val="dk2"/>
              </a:solidFill>
              <a:latin typeface="Arial"/>
              <a:ea typeface="Arial"/>
              <a:cs typeface="Arial"/>
              <a:sym typeface="Arial"/>
            </a:endParaRPr>
          </a:p>
        </p:txBody>
      </p:sp>
      <p:pic>
        <p:nvPicPr>
          <p:cNvPr id="275" name="Google Shape;275;g262da3f0a83_1_222"/>
          <p:cNvPicPr preferRelativeResize="0"/>
          <p:nvPr/>
        </p:nvPicPr>
        <p:blipFill rotWithShape="1">
          <a:blip r:embed="rId3">
            <a:alphaModFix/>
          </a:blip>
          <a:srcRect b="0" l="0" r="0" t="0"/>
          <a:stretch/>
        </p:blipFill>
        <p:spPr>
          <a:xfrm>
            <a:off x="393487" y="3429000"/>
            <a:ext cx="10949365" cy="299339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g262da3f0a83_1_245"/>
          <p:cNvSpPr txBox="1"/>
          <p:nvPr>
            <p:ph type="title"/>
          </p:nvPr>
        </p:nvSpPr>
        <p:spPr>
          <a:xfrm>
            <a:off x="242526" y="271497"/>
            <a:ext cx="4173600" cy="16224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77774"/>
              <a:buFont typeface="Calibri"/>
              <a:buNone/>
            </a:pPr>
            <a:r>
              <a:rPr b="1" lang="en-US" sz="3100">
                <a:solidFill>
                  <a:srgbClr val="222A35"/>
                </a:solidFill>
                <a:latin typeface="Gill Sans"/>
                <a:ea typeface="Gill Sans"/>
                <a:cs typeface="Gill Sans"/>
                <a:sym typeface="Gill Sans"/>
              </a:rPr>
              <a:t>ID</a:t>
            </a:r>
            <a:r>
              <a:rPr b="1" lang="en-US" sz="3100">
                <a:solidFill>
                  <a:srgbClr val="FF0000"/>
                </a:solidFill>
                <a:latin typeface="Gill Sans"/>
                <a:ea typeface="Gill Sans"/>
                <a:cs typeface="Gill Sans"/>
                <a:sym typeface="Gill Sans"/>
              </a:rPr>
              <a:t>E</a:t>
            </a:r>
            <a:r>
              <a:rPr b="1" lang="en-US" sz="3100">
                <a:solidFill>
                  <a:srgbClr val="222A35"/>
                </a:solidFill>
                <a:latin typeface="Gill Sans"/>
                <a:ea typeface="Gill Sans"/>
                <a:cs typeface="Gill Sans"/>
                <a:sym typeface="Gill Sans"/>
              </a:rPr>
              <a:t>A! </a:t>
            </a:r>
            <a:r>
              <a:rPr b="1" lang="en-US" sz="3100">
                <a:solidFill>
                  <a:srgbClr val="7F7F7F"/>
                </a:solidFill>
                <a:latin typeface="Gill Sans"/>
                <a:ea typeface="Gill Sans"/>
                <a:cs typeface="Gill Sans"/>
                <a:sym typeface="Gill Sans"/>
              </a:rPr>
              <a:t>2: </a:t>
            </a:r>
            <a:r>
              <a:rPr b="1" lang="en-US" sz="3100">
                <a:latin typeface="Gill Sans"/>
                <a:ea typeface="Gill Sans"/>
                <a:cs typeface="Gill Sans"/>
                <a:sym typeface="Gill Sans"/>
              </a:rPr>
              <a:t>Explore: Communication Triggers</a:t>
            </a:r>
            <a:br>
              <a:rPr lang="en-US" sz="2400">
                <a:latin typeface="Calibri"/>
                <a:ea typeface="Calibri"/>
                <a:cs typeface="Calibri"/>
                <a:sym typeface="Calibri"/>
              </a:rPr>
            </a:br>
            <a:endParaRPr sz="2400">
              <a:latin typeface="Calibri"/>
              <a:ea typeface="Calibri"/>
              <a:cs typeface="Calibri"/>
              <a:sym typeface="Calibri"/>
            </a:endParaRPr>
          </a:p>
        </p:txBody>
      </p:sp>
      <p:sp>
        <p:nvSpPr>
          <p:cNvPr id="284" name="Google Shape;284;g262da3f0a83_1_245"/>
          <p:cNvSpPr txBox="1"/>
          <p:nvPr>
            <p:ph idx="1" type="body"/>
          </p:nvPr>
        </p:nvSpPr>
        <p:spPr>
          <a:xfrm>
            <a:off x="293876" y="1674430"/>
            <a:ext cx="3505500" cy="3785400"/>
          </a:xfrm>
          <a:prstGeom prst="rect">
            <a:avLst/>
          </a:prstGeom>
          <a:noFill/>
          <a:ln>
            <a:noFill/>
          </a:ln>
        </p:spPr>
        <p:txBody>
          <a:bodyPr anchorCtr="0" anchor="t" bIns="45700" lIns="91425" spcFirstLastPara="1" rIns="91425" wrap="square" tIns="45700">
            <a:noAutofit/>
          </a:bodyPr>
          <a:lstStyle/>
          <a:p>
            <a:pPr indent="0" lvl="0" marL="114300" marR="0" rtl="0" algn="l">
              <a:lnSpc>
                <a:spcPct val="70000"/>
              </a:lnSpc>
              <a:spcBef>
                <a:spcPts val="0"/>
              </a:spcBef>
              <a:spcAft>
                <a:spcPts val="0"/>
              </a:spcAft>
              <a:buClr>
                <a:schemeClr val="dk1"/>
              </a:buClr>
              <a:buSzPts val="2380"/>
              <a:buNone/>
            </a:pPr>
            <a:r>
              <a:rPr lang="en-US" sz="3080">
                <a:latin typeface="Gill Sans"/>
                <a:ea typeface="Gill Sans"/>
                <a:cs typeface="Gill Sans"/>
                <a:sym typeface="Gill Sans"/>
              </a:rPr>
              <a:t>I</a:t>
            </a:r>
            <a:r>
              <a:rPr lang="en-US" sz="3363">
                <a:solidFill>
                  <a:schemeClr val="dk1"/>
                </a:solidFill>
                <a:latin typeface="Gill Sans"/>
                <a:ea typeface="Gill Sans"/>
                <a:cs typeface="Gill Sans"/>
                <a:sym typeface="Gill Sans"/>
              </a:rPr>
              <a:t>s the resident: </a:t>
            </a:r>
            <a:endParaRPr sz="2343">
              <a:solidFill>
                <a:schemeClr val="dk1"/>
              </a:solidFill>
              <a:latin typeface="Gill Sans"/>
              <a:ea typeface="Gill Sans"/>
              <a:cs typeface="Gill Sans"/>
              <a:sym typeface="Gill Sans"/>
            </a:endParaRPr>
          </a:p>
          <a:p>
            <a:pPr indent="-251700" lvl="0" marL="342900" marR="0" rtl="0" algn="l">
              <a:lnSpc>
                <a:spcPct val="70000"/>
              </a:lnSpc>
              <a:spcBef>
                <a:spcPts val="800"/>
              </a:spcBef>
              <a:spcAft>
                <a:spcPts val="0"/>
              </a:spcAft>
              <a:buSzPts val="3164"/>
              <a:buFont typeface="Gill Sans"/>
              <a:buChar char="•"/>
            </a:pPr>
            <a:r>
              <a:rPr lang="en-US" sz="3163">
                <a:solidFill>
                  <a:schemeClr val="dk1"/>
                </a:solidFill>
                <a:latin typeface="Gill Sans"/>
                <a:ea typeface="Gill Sans"/>
                <a:cs typeface="Gill Sans"/>
                <a:sym typeface="Gill Sans"/>
              </a:rPr>
              <a:t> able to understand you?</a:t>
            </a:r>
            <a:endParaRPr sz="3163">
              <a:solidFill>
                <a:schemeClr val="dk1"/>
              </a:solidFill>
              <a:latin typeface="Gill Sans"/>
              <a:ea typeface="Gill Sans"/>
              <a:cs typeface="Gill Sans"/>
              <a:sym typeface="Gill Sans"/>
            </a:endParaRPr>
          </a:p>
          <a:p>
            <a:pPr indent="0" lvl="0" marL="457200" marR="0" rtl="0" algn="l">
              <a:lnSpc>
                <a:spcPct val="70000"/>
              </a:lnSpc>
              <a:spcBef>
                <a:spcPts val="800"/>
              </a:spcBef>
              <a:spcAft>
                <a:spcPts val="0"/>
              </a:spcAft>
              <a:buSzPts val="1360"/>
              <a:buNone/>
            </a:pPr>
            <a:r>
              <a:t/>
            </a:r>
            <a:endParaRPr sz="363">
              <a:solidFill>
                <a:schemeClr val="dk1"/>
              </a:solidFill>
              <a:latin typeface="Gill Sans"/>
              <a:ea typeface="Gill Sans"/>
              <a:cs typeface="Gill Sans"/>
              <a:sym typeface="Gill Sans"/>
            </a:endParaRPr>
          </a:p>
          <a:p>
            <a:pPr indent="-251700" lvl="0" marL="342900" marR="0" rtl="0" algn="l">
              <a:lnSpc>
                <a:spcPct val="70000"/>
              </a:lnSpc>
              <a:spcBef>
                <a:spcPts val="800"/>
              </a:spcBef>
              <a:spcAft>
                <a:spcPts val="0"/>
              </a:spcAft>
              <a:buSzPts val="3164"/>
              <a:buFont typeface="Gill Sans"/>
              <a:buChar char="•"/>
            </a:pPr>
            <a:r>
              <a:rPr lang="en-US" sz="3163">
                <a:solidFill>
                  <a:schemeClr val="dk1"/>
                </a:solidFill>
                <a:latin typeface="Gill Sans"/>
                <a:ea typeface="Gill Sans"/>
                <a:cs typeface="Gill Sans"/>
                <a:sym typeface="Gill Sans"/>
              </a:rPr>
              <a:t>able to speak or find the words?</a:t>
            </a:r>
            <a:endParaRPr sz="3163">
              <a:solidFill>
                <a:schemeClr val="dk1"/>
              </a:solidFill>
              <a:latin typeface="Gill Sans"/>
              <a:ea typeface="Gill Sans"/>
              <a:cs typeface="Gill Sans"/>
              <a:sym typeface="Gill Sans"/>
            </a:endParaRPr>
          </a:p>
          <a:p>
            <a:pPr indent="0" lvl="0" marL="457200" marR="0" rtl="0" algn="l">
              <a:lnSpc>
                <a:spcPct val="70000"/>
              </a:lnSpc>
              <a:spcBef>
                <a:spcPts val="800"/>
              </a:spcBef>
              <a:spcAft>
                <a:spcPts val="0"/>
              </a:spcAft>
              <a:buSzPts val="1360"/>
              <a:buNone/>
            </a:pPr>
            <a:r>
              <a:t/>
            </a:r>
            <a:endParaRPr sz="400">
              <a:solidFill>
                <a:schemeClr val="dk1"/>
              </a:solidFill>
              <a:latin typeface="Gill Sans"/>
              <a:ea typeface="Gill Sans"/>
              <a:cs typeface="Gill Sans"/>
              <a:sym typeface="Gill Sans"/>
            </a:endParaRPr>
          </a:p>
          <a:p>
            <a:pPr indent="-251700" lvl="0" marL="342900" marR="0" rtl="0" algn="l">
              <a:lnSpc>
                <a:spcPct val="70000"/>
              </a:lnSpc>
              <a:spcBef>
                <a:spcPts val="800"/>
              </a:spcBef>
              <a:spcAft>
                <a:spcPts val="0"/>
              </a:spcAft>
              <a:buSzPts val="3164"/>
              <a:buFont typeface="Gill Sans"/>
              <a:buChar char="•"/>
            </a:pPr>
            <a:r>
              <a:rPr lang="en-US" sz="3163">
                <a:solidFill>
                  <a:schemeClr val="dk1"/>
                </a:solidFill>
                <a:latin typeface="Gill Sans"/>
                <a:ea typeface="Gill Sans"/>
                <a:cs typeface="Gill Sans"/>
                <a:sym typeface="Gill Sans"/>
              </a:rPr>
              <a:t>speaking a different language?</a:t>
            </a:r>
            <a:endParaRPr sz="2143">
              <a:solidFill>
                <a:schemeClr val="dk1"/>
              </a:solidFill>
              <a:latin typeface="Gill Sans"/>
              <a:ea typeface="Gill Sans"/>
              <a:cs typeface="Gill Sans"/>
              <a:sym typeface="Gill Sans"/>
            </a:endParaRPr>
          </a:p>
          <a:p>
            <a:pPr indent="127000" lvl="0" marL="0" rtl="0" algn="l">
              <a:lnSpc>
                <a:spcPct val="70000"/>
              </a:lnSpc>
              <a:spcBef>
                <a:spcPts val="1800"/>
              </a:spcBef>
              <a:spcAft>
                <a:spcPts val="0"/>
              </a:spcAft>
              <a:buClr>
                <a:schemeClr val="dk1"/>
              </a:buClr>
              <a:buSzPts val="1700"/>
              <a:buFont typeface="Arial"/>
              <a:buNone/>
            </a:pPr>
            <a:r>
              <a:t/>
            </a:r>
            <a:endParaRPr sz="1700">
              <a:solidFill>
                <a:schemeClr val="dk1"/>
              </a:solidFill>
            </a:endParaRPr>
          </a:p>
        </p:txBody>
      </p:sp>
      <p:sp>
        <p:nvSpPr>
          <p:cNvPr id="285" name="Google Shape;285;g262da3f0a83_1_245"/>
          <p:cNvSpPr/>
          <p:nvPr/>
        </p:nvSpPr>
        <p:spPr>
          <a:xfrm>
            <a:off x="4639056" y="0"/>
            <a:ext cx="7552800" cy="6858000"/>
          </a:xfrm>
          <a:prstGeom prst="rect">
            <a:avLst/>
          </a:prstGeom>
          <a:solidFill>
            <a:srgbClr val="C8CAC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86" name="Google Shape;286;g262da3f0a83_1_245"/>
          <p:cNvSpPr/>
          <p:nvPr/>
        </p:nvSpPr>
        <p:spPr>
          <a:xfrm>
            <a:off x="5286125" y="557725"/>
            <a:ext cx="6381600" cy="5739300"/>
          </a:xfrm>
          <a:prstGeom prst="roundRect">
            <a:avLst>
              <a:gd fmla="val 0" name="adj"/>
            </a:avLst>
          </a:prstGeom>
          <a:solidFill>
            <a:srgbClr val="FFFFFF"/>
          </a:solidFill>
          <a:ln cap="flat" cmpd="sng" w="9525">
            <a:solidFill>
              <a:srgbClr val="C8CACA"/>
            </a:solidFill>
            <a:prstDash val="solid"/>
            <a:miter lim="800000"/>
            <a:headEnd len="sm" w="sm" type="none"/>
            <a:tailEnd len="sm" w="sm" type="none"/>
          </a:ln>
          <a:effectLst>
            <a:outerShdw blurRad="57150" rotWithShape="0" algn="t" dir="5400000" dist="19050">
              <a:srgbClr val="000000">
                <a:alpha val="6078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descr="Two people sitting in a wheelchair in front of trees&#10;&#10;Description automatically generated with low confidence" id="287" name="Google Shape;287;g262da3f0a83_1_245"/>
          <p:cNvPicPr preferRelativeResize="0"/>
          <p:nvPr>
            <p:ph idx="2" type="pic"/>
          </p:nvPr>
        </p:nvPicPr>
        <p:blipFill rotWithShape="1">
          <a:blip r:embed="rId3">
            <a:alphaModFix/>
          </a:blip>
          <a:srcRect b="0" l="15803" r="36379" t="0"/>
          <a:stretch/>
        </p:blipFill>
        <p:spPr>
          <a:xfrm>
            <a:off x="6538760" y="807593"/>
            <a:ext cx="3753531" cy="5239569"/>
          </a:xfrm>
          <a:prstGeom prst="rect">
            <a:avLst/>
          </a:prstGeom>
          <a:solidFill>
            <a:srgbClr val="ECECEC"/>
          </a:solidFill>
          <a:ln>
            <a:noFill/>
          </a:ln>
        </p:spPr>
      </p:pic>
      <p:grpSp>
        <p:nvGrpSpPr>
          <p:cNvPr id="288" name="Google Shape;288;g262da3f0a83_1_245"/>
          <p:cNvGrpSpPr/>
          <p:nvPr/>
        </p:nvGrpSpPr>
        <p:grpSpPr>
          <a:xfrm>
            <a:off x="2544068" y="4851971"/>
            <a:ext cx="1871860" cy="1871691"/>
            <a:chOff x="801081" y="1771437"/>
            <a:chExt cx="2265900" cy="3714409"/>
          </a:xfrm>
        </p:grpSpPr>
        <p:sp>
          <p:nvSpPr>
            <p:cNvPr id="289" name="Google Shape;289;g262da3f0a83_1_245"/>
            <p:cNvSpPr txBox="1"/>
            <p:nvPr/>
          </p:nvSpPr>
          <p:spPr>
            <a:xfrm>
              <a:off x="801081" y="1771437"/>
              <a:ext cx="2265900" cy="1160700"/>
            </a:xfrm>
            <a:prstGeom prst="rect">
              <a:avLst/>
            </a:prstGeom>
            <a:noFill/>
            <a:ln cap="flat" cmpd="sng" w="63500">
              <a:solidFill>
                <a:srgbClr val="00B0F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600" u="none" cap="none" strike="noStrike">
                  <a:solidFill>
                    <a:srgbClr val="000000"/>
                  </a:solidFill>
                  <a:latin typeface="Gill Sans"/>
                  <a:ea typeface="Gill Sans"/>
                  <a:cs typeface="Gill Sans"/>
                  <a:sym typeface="Gill Sans"/>
                </a:rPr>
                <a:t>Communication difficulty</a:t>
              </a:r>
              <a:endParaRPr b="0" i="0" sz="1600" u="none" cap="none" strike="noStrike">
                <a:solidFill>
                  <a:srgbClr val="000000"/>
                </a:solidFill>
                <a:latin typeface="Gill Sans"/>
                <a:ea typeface="Gill Sans"/>
                <a:cs typeface="Gill Sans"/>
                <a:sym typeface="Gill Sans"/>
              </a:endParaRPr>
            </a:p>
          </p:txBody>
        </p:sp>
        <p:pic>
          <p:nvPicPr>
            <p:cNvPr descr="Paint outline" id="290" name="Google Shape;290;g262da3f0a83_1_245"/>
            <p:cNvPicPr preferRelativeResize="0"/>
            <p:nvPr/>
          </p:nvPicPr>
          <p:blipFill rotWithShape="1">
            <a:blip r:embed="rId4">
              <a:alphaModFix/>
            </a:blip>
            <a:srcRect b="0" l="0" r="0" t="0"/>
            <a:stretch/>
          </p:blipFill>
          <p:spPr>
            <a:xfrm>
              <a:off x="801081" y="3171014"/>
              <a:ext cx="1983632" cy="2314832"/>
            </a:xfrm>
            <a:prstGeom prst="rect">
              <a:avLst/>
            </a:prstGeom>
            <a:noFill/>
            <a:ln>
              <a:noFill/>
            </a:ln>
          </p:spPr>
        </p:pic>
      </p:grpSp>
      <p:sp>
        <p:nvSpPr>
          <p:cNvPr id="291" name="Google Shape;291;g262da3f0a83_1_24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262da3f0a83_1_260"/>
          <p:cNvSpPr txBox="1"/>
          <p:nvPr>
            <p:ph type="title"/>
          </p:nvPr>
        </p:nvSpPr>
        <p:spPr>
          <a:xfrm>
            <a:off x="415650" y="524392"/>
            <a:ext cx="11360700" cy="763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7E7E7E"/>
              </a:buClr>
              <a:buSzPts val="4400"/>
              <a:buFont typeface="Calibri"/>
              <a:buNone/>
            </a:pPr>
            <a:r>
              <a:rPr b="1" lang="en-US" sz="4000">
                <a:solidFill>
                  <a:srgbClr val="7E7E7E"/>
                </a:solidFill>
                <a:latin typeface="Gill Sans"/>
                <a:ea typeface="Gill Sans"/>
                <a:cs typeface="Gill Sans"/>
                <a:sym typeface="Gill Sans"/>
              </a:rPr>
              <a:t>ID</a:t>
            </a:r>
            <a:r>
              <a:rPr b="1" lang="en-US" sz="4000">
                <a:solidFill>
                  <a:srgbClr val="FF0000"/>
                </a:solidFill>
                <a:latin typeface="Gill Sans"/>
                <a:ea typeface="Gill Sans"/>
                <a:cs typeface="Gill Sans"/>
                <a:sym typeface="Gill Sans"/>
              </a:rPr>
              <a:t>E</a:t>
            </a:r>
            <a:r>
              <a:rPr b="1" lang="en-US" sz="4000">
                <a:solidFill>
                  <a:srgbClr val="7E7E7E"/>
                </a:solidFill>
                <a:latin typeface="Gill Sans"/>
                <a:ea typeface="Gill Sans"/>
                <a:cs typeface="Gill Sans"/>
                <a:sym typeface="Gill Sans"/>
              </a:rPr>
              <a:t>A!</a:t>
            </a:r>
            <a:r>
              <a:rPr b="1" lang="en-US" sz="4000">
                <a:latin typeface="Gill Sans"/>
                <a:ea typeface="Gill Sans"/>
                <a:cs typeface="Gill Sans"/>
                <a:sym typeface="Gill Sans"/>
              </a:rPr>
              <a:t> </a:t>
            </a:r>
            <a:r>
              <a:rPr b="1" lang="en-US" sz="4000">
                <a:solidFill>
                  <a:srgbClr val="7F7F7F"/>
                </a:solidFill>
                <a:latin typeface="Gill Sans"/>
                <a:ea typeface="Gill Sans"/>
                <a:cs typeface="Gill Sans"/>
                <a:sym typeface="Gill Sans"/>
              </a:rPr>
              <a:t>2: </a:t>
            </a:r>
            <a:r>
              <a:rPr b="1" lang="en-US" sz="4000" u="sng">
                <a:latin typeface="Gill Sans"/>
                <a:ea typeface="Gill Sans"/>
                <a:cs typeface="Gill Sans"/>
                <a:sym typeface="Gill Sans"/>
              </a:rPr>
              <a:t>E</a:t>
            </a:r>
            <a:r>
              <a:rPr b="1" lang="en-US" sz="4000">
                <a:latin typeface="Gill Sans"/>
                <a:ea typeface="Gill Sans"/>
                <a:cs typeface="Gill Sans"/>
                <a:sym typeface="Gill Sans"/>
              </a:rPr>
              <a:t>xplore: Social Needs</a:t>
            </a:r>
            <a:endParaRPr sz="4000">
              <a:latin typeface="Gill Sans"/>
              <a:ea typeface="Gill Sans"/>
              <a:cs typeface="Gill Sans"/>
              <a:sym typeface="Gill Sans"/>
            </a:endParaRPr>
          </a:p>
        </p:txBody>
      </p:sp>
      <p:sp>
        <p:nvSpPr>
          <p:cNvPr id="298" name="Google Shape;298;g262da3f0a83_1_260"/>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300"/>
              <a:buNone/>
            </a:pPr>
            <a:fld id="{00000000-1234-1234-1234-123412341234}" type="slidenum">
              <a:rPr lang="en-US" sz="1300">
                <a:solidFill>
                  <a:schemeClr val="dk2"/>
                </a:solidFill>
                <a:latin typeface="Arial"/>
                <a:ea typeface="Arial"/>
                <a:cs typeface="Arial"/>
                <a:sym typeface="Arial"/>
              </a:rPr>
              <a:t>‹#›</a:t>
            </a:fld>
            <a:endParaRPr sz="1300">
              <a:solidFill>
                <a:schemeClr val="dk2"/>
              </a:solidFill>
              <a:latin typeface="Arial"/>
              <a:ea typeface="Arial"/>
              <a:cs typeface="Arial"/>
              <a:sym typeface="Arial"/>
            </a:endParaRPr>
          </a:p>
        </p:txBody>
      </p:sp>
      <p:grpSp>
        <p:nvGrpSpPr>
          <p:cNvPr id="299" name="Google Shape;299;g262da3f0a83_1_260"/>
          <p:cNvGrpSpPr/>
          <p:nvPr/>
        </p:nvGrpSpPr>
        <p:grpSpPr>
          <a:xfrm>
            <a:off x="730925" y="2063725"/>
            <a:ext cx="2552400" cy="3269600"/>
            <a:chOff x="3793460" y="1357726"/>
            <a:chExt cx="2552400" cy="3269600"/>
          </a:xfrm>
        </p:grpSpPr>
        <p:sp>
          <p:nvSpPr>
            <p:cNvPr id="300" name="Google Shape;300;g262da3f0a83_1_260"/>
            <p:cNvSpPr txBox="1"/>
            <p:nvPr/>
          </p:nvSpPr>
          <p:spPr>
            <a:xfrm>
              <a:off x="3793460" y="1357726"/>
              <a:ext cx="2552400" cy="461700"/>
            </a:xfrm>
            <a:prstGeom prst="rect">
              <a:avLst/>
            </a:prstGeom>
            <a:noFill/>
            <a:ln cap="flat" cmpd="sng" w="63500">
              <a:solidFill>
                <a:srgbClr val="FF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400" u="none" cap="none" strike="noStrike">
                  <a:solidFill>
                    <a:srgbClr val="000000"/>
                  </a:solidFill>
                  <a:latin typeface="Gill Sans"/>
                  <a:ea typeface="Gill Sans"/>
                  <a:cs typeface="Gill Sans"/>
                  <a:sym typeface="Gill Sans"/>
                </a:rPr>
                <a:t>Social</a:t>
              </a:r>
              <a:r>
                <a:rPr b="1" i="0" lang="en-US" sz="2000" u="none" cap="none" strike="noStrike">
                  <a:solidFill>
                    <a:srgbClr val="000000"/>
                  </a:solidFill>
                  <a:latin typeface="Gill Sans"/>
                  <a:ea typeface="Gill Sans"/>
                  <a:cs typeface="Gill Sans"/>
                  <a:sym typeface="Gill Sans"/>
                </a:rPr>
                <a:t> </a:t>
              </a:r>
              <a:r>
                <a:rPr b="1" i="0" lang="en-US" sz="2400" u="none" cap="none" strike="noStrike">
                  <a:solidFill>
                    <a:srgbClr val="000000"/>
                  </a:solidFill>
                  <a:latin typeface="Gill Sans"/>
                  <a:ea typeface="Gill Sans"/>
                  <a:cs typeface="Gill Sans"/>
                  <a:sym typeface="Gill Sans"/>
                </a:rPr>
                <a:t>Needs</a:t>
              </a:r>
              <a:endParaRPr b="1" i="0" sz="2400" u="none" cap="none" strike="noStrike">
                <a:solidFill>
                  <a:srgbClr val="000000"/>
                </a:solidFill>
                <a:latin typeface="Gill Sans"/>
                <a:ea typeface="Gill Sans"/>
                <a:cs typeface="Gill Sans"/>
                <a:sym typeface="Gill Sans"/>
              </a:endParaRPr>
            </a:p>
          </p:txBody>
        </p:sp>
        <p:pic>
          <p:nvPicPr>
            <p:cNvPr descr="Paint outline" id="301" name="Google Shape;301;g262da3f0a83_1_260"/>
            <p:cNvPicPr preferRelativeResize="0"/>
            <p:nvPr/>
          </p:nvPicPr>
          <p:blipFill rotWithShape="1">
            <a:blip r:embed="rId3">
              <a:alphaModFix/>
            </a:blip>
            <a:srcRect b="0" l="0" r="0" t="0"/>
            <a:stretch/>
          </p:blipFill>
          <p:spPr>
            <a:xfrm>
              <a:off x="3844055" y="2643669"/>
              <a:ext cx="1983657" cy="1983657"/>
            </a:xfrm>
            <a:prstGeom prst="rect">
              <a:avLst/>
            </a:prstGeom>
            <a:noFill/>
            <a:ln>
              <a:noFill/>
            </a:ln>
          </p:spPr>
        </p:pic>
      </p:grpSp>
      <p:sp>
        <p:nvSpPr>
          <p:cNvPr id="302" name="Google Shape;302;g262da3f0a83_1_260"/>
          <p:cNvSpPr txBox="1"/>
          <p:nvPr/>
        </p:nvSpPr>
        <p:spPr>
          <a:xfrm>
            <a:off x="3812849" y="1206692"/>
            <a:ext cx="8081700" cy="515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600" u="none" cap="none" strike="noStrike">
                <a:solidFill>
                  <a:schemeClr val="dk2"/>
                </a:solidFill>
                <a:latin typeface="Gill Sans"/>
                <a:ea typeface="Gill Sans"/>
                <a:cs typeface="Gill Sans"/>
                <a:sym typeface="Gill Sans"/>
              </a:rPr>
              <a:t>      </a:t>
            </a:r>
            <a:endParaRPr b="0" i="0" sz="3600" u="none" cap="none" strike="noStrike">
              <a:solidFill>
                <a:schemeClr val="dk2"/>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3200"/>
              <a:buFont typeface="Arial"/>
              <a:buNone/>
            </a:pPr>
            <a:r>
              <a:rPr b="0" i="0" lang="en-US" sz="3600" u="none" cap="none" strike="noStrike">
                <a:solidFill>
                  <a:schemeClr val="dk2"/>
                </a:solidFill>
                <a:latin typeface="Gill Sans"/>
                <a:ea typeface="Gill Sans"/>
                <a:cs typeface="Gill Sans"/>
                <a:sym typeface="Gill Sans"/>
              </a:rPr>
              <a:t>      Difficult Behaviors that may indicate </a:t>
            </a:r>
            <a:endParaRPr b="0" i="0" sz="1400" u="none" cap="none" strike="noStrike">
              <a:solidFill>
                <a:schemeClr val="dk2"/>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3200"/>
              <a:buFont typeface="Arial"/>
              <a:buNone/>
            </a:pPr>
            <a:r>
              <a:rPr b="0" i="0" lang="en-US" sz="3600" u="none" cap="none" strike="noStrike">
                <a:solidFill>
                  <a:schemeClr val="dk2"/>
                </a:solidFill>
                <a:latin typeface="Gill Sans"/>
                <a:ea typeface="Gill Sans"/>
                <a:cs typeface="Gill Sans"/>
                <a:sym typeface="Gill Sans"/>
              </a:rPr>
              <a:t>      a need for Social  Connection:</a:t>
            </a:r>
            <a:endParaRPr b="0" i="0" sz="3600" u="none" cap="none" strike="noStrike">
              <a:solidFill>
                <a:schemeClr val="dk2"/>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3200"/>
              <a:buFont typeface="Arial"/>
              <a:buNone/>
            </a:pPr>
            <a:r>
              <a:t/>
            </a:r>
            <a:endParaRPr b="0" i="0" sz="1300" u="none" cap="none" strike="noStrike">
              <a:solidFill>
                <a:srgbClr val="000000"/>
              </a:solidFill>
              <a:latin typeface="Gill Sans"/>
              <a:ea typeface="Gill Sans"/>
              <a:cs typeface="Gill Sans"/>
              <a:sym typeface="Gill Sans"/>
            </a:endParaRPr>
          </a:p>
          <a:p>
            <a:pPr indent="-273050" lvl="0" marL="1657350" marR="0" rtl="0" algn="l">
              <a:lnSpc>
                <a:spcPct val="100000"/>
              </a:lnSpc>
              <a:spcBef>
                <a:spcPts val="0"/>
              </a:spcBef>
              <a:spcAft>
                <a:spcPts val="0"/>
              </a:spcAft>
              <a:buClr>
                <a:srgbClr val="000000"/>
              </a:buClr>
              <a:buSzPts val="2600"/>
              <a:buFont typeface="Gill Sans"/>
              <a:buChar char="•"/>
            </a:pPr>
            <a:r>
              <a:rPr b="0" i="0" lang="en-US" sz="3800" u="none" cap="none" strike="noStrike">
                <a:solidFill>
                  <a:srgbClr val="000000"/>
                </a:solidFill>
                <a:latin typeface="Gill Sans"/>
                <a:ea typeface="Gill Sans"/>
                <a:cs typeface="Gill Sans"/>
                <a:sym typeface="Gill Sans"/>
              </a:rPr>
              <a:t>Shadowing</a:t>
            </a:r>
            <a:endParaRPr b="0" i="0" sz="3800" u="none" cap="none" strike="noStrike">
              <a:solidFill>
                <a:srgbClr val="000000"/>
              </a:solidFill>
              <a:latin typeface="Gill Sans"/>
              <a:ea typeface="Gill Sans"/>
              <a:cs typeface="Gill Sans"/>
              <a:sym typeface="Gill Sans"/>
            </a:endParaRPr>
          </a:p>
          <a:p>
            <a:pPr indent="-273050" lvl="0" marL="1657350" marR="0" rtl="0" algn="l">
              <a:lnSpc>
                <a:spcPct val="100000"/>
              </a:lnSpc>
              <a:spcBef>
                <a:spcPts val="0"/>
              </a:spcBef>
              <a:spcAft>
                <a:spcPts val="0"/>
              </a:spcAft>
              <a:buClr>
                <a:srgbClr val="000000"/>
              </a:buClr>
              <a:buSzPts val="2600"/>
              <a:buFont typeface="Gill Sans"/>
              <a:buChar char="•"/>
            </a:pPr>
            <a:r>
              <a:rPr b="0" i="0" lang="en-US" sz="3800" u="none" cap="none" strike="noStrike">
                <a:solidFill>
                  <a:srgbClr val="000000"/>
                </a:solidFill>
                <a:latin typeface="Gill Sans"/>
                <a:ea typeface="Gill Sans"/>
                <a:cs typeface="Gill Sans"/>
                <a:sym typeface="Gill Sans"/>
              </a:rPr>
              <a:t>Pacing</a:t>
            </a:r>
            <a:endParaRPr b="0" i="0" sz="3800" u="none" cap="none" strike="noStrike">
              <a:solidFill>
                <a:srgbClr val="000000"/>
              </a:solidFill>
              <a:latin typeface="Gill Sans"/>
              <a:ea typeface="Gill Sans"/>
              <a:cs typeface="Gill Sans"/>
              <a:sym typeface="Gill Sans"/>
            </a:endParaRPr>
          </a:p>
          <a:p>
            <a:pPr indent="-273050" lvl="0" marL="1657350" marR="0" rtl="0" algn="l">
              <a:lnSpc>
                <a:spcPct val="100000"/>
              </a:lnSpc>
              <a:spcBef>
                <a:spcPts val="0"/>
              </a:spcBef>
              <a:spcAft>
                <a:spcPts val="0"/>
              </a:spcAft>
              <a:buClr>
                <a:srgbClr val="000000"/>
              </a:buClr>
              <a:buSzPts val="2600"/>
              <a:buFont typeface="Gill Sans"/>
              <a:buChar char="•"/>
            </a:pPr>
            <a:r>
              <a:rPr b="0" i="0" lang="en-US" sz="3800" u="none" cap="none" strike="noStrike">
                <a:solidFill>
                  <a:srgbClr val="000000"/>
                </a:solidFill>
                <a:latin typeface="Gill Sans"/>
                <a:ea typeface="Gill Sans"/>
                <a:cs typeface="Gill Sans"/>
                <a:sym typeface="Gill Sans"/>
              </a:rPr>
              <a:t>Entering others’ rooms</a:t>
            </a:r>
            <a:endParaRPr b="0" i="0" sz="3800" u="none" cap="none" strike="noStrike">
              <a:solidFill>
                <a:srgbClr val="000000"/>
              </a:solidFill>
              <a:latin typeface="Gill Sans"/>
              <a:ea typeface="Gill Sans"/>
              <a:cs typeface="Gill Sans"/>
              <a:sym typeface="Gill Sans"/>
            </a:endParaRPr>
          </a:p>
          <a:p>
            <a:pPr indent="-273050" lvl="0" marL="1657350" marR="0" rtl="0" algn="l">
              <a:lnSpc>
                <a:spcPct val="100000"/>
              </a:lnSpc>
              <a:spcBef>
                <a:spcPts val="0"/>
              </a:spcBef>
              <a:spcAft>
                <a:spcPts val="0"/>
              </a:spcAft>
              <a:buClr>
                <a:srgbClr val="000000"/>
              </a:buClr>
              <a:buSzPts val="2600"/>
              <a:buFont typeface="Gill Sans"/>
              <a:buChar char="•"/>
            </a:pPr>
            <a:r>
              <a:rPr b="0" i="0" lang="en-US" sz="3800" u="none" cap="none" strike="noStrike">
                <a:solidFill>
                  <a:srgbClr val="000000"/>
                </a:solidFill>
                <a:latin typeface="Gill Sans"/>
                <a:ea typeface="Gill Sans"/>
                <a:cs typeface="Gill Sans"/>
                <a:sym typeface="Gill Sans"/>
              </a:rPr>
              <a:t>Reaching out to touch</a:t>
            </a:r>
            <a:endParaRPr b="0" i="0" sz="3800" u="none" cap="none" strike="noStrike">
              <a:solidFill>
                <a:srgbClr val="000000"/>
              </a:solidFill>
              <a:latin typeface="Gill Sans"/>
              <a:ea typeface="Gill Sans"/>
              <a:cs typeface="Gill Sans"/>
              <a:sym typeface="Gill Sans"/>
            </a:endParaRPr>
          </a:p>
          <a:p>
            <a:pPr indent="-273050" lvl="0" marL="1657350" marR="0" rtl="0" algn="l">
              <a:lnSpc>
                <a:spcPct val="100000"/>
              </a:lnSpc>
              <a:spcBef>
                <a:spcPts val="0"/>
              </a:spcBef>
              <a:spcAft>
                <a:spcPts val="0"/>
              </a:spcAft>
              <a:buClr>
                <a:srgbClr val="000000"/>
              </a:buClr>
              <a:buSzPts val="2600"/>
              <a:buFont typeface="Gill Sans"/>
              <a:buChar char="•"/>
            </a:pPr>
            <a:r>
              <a:rPr b="0" i="0" lang="en-US" sz="3800" u="none" cap="none" strike="noStrike">
                <a:solidFill>
                  <a:srgbClr val="000000"/>
                </a:solidFill>
                <a:latin typeface="Gill Sans"/>
                <a:ea typeface="Gill Sans"/>
                <a:cs typeface="Gill Sans"/>
                <a:sym typeface="Gill Sans"/>
              </a:rPr>
              <a:t>Crying </a:t>
            </a:r>
            <a:endParaRPr b="0" i="0" sz="38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grpSp>
        <p:nvGrpSpPr>
          <p:cNvPr id="309" name="Google Shape;309;g262da3f0a83_1_270"/>
          <p:cNvGrpSpPr/>
          <p:nvPr/>
        </p:nvGrpSpPr>
        <p:grpSpPr>
          <a:xfrm>
            <a:off x="6487746" y="1412990"/>
            <a:ext cx="4767528" cy="4758396"/>
            <a:chOff x="1311944" y="48057"/>
            <a:chExt cx="4767528" cy="4758396"/>
          </a:xfrm>
        </p:grpSpPr>
        <p:sp>
          <p:nvSpPr>
            <p:cNvPr id="310" name="Google Shape;310;g262da3f0a83_1_270"/>
            <p:cNvSpPr/>
            <p:nvPr/>
          </p:nvSpPr>
          <p:spPr>
            <a:xfrm>
              <a:off x="1714164" y="300482"/>
              <a:ext cx="4077600" cy="4077600"/>
            </a:xfrm>
            <a:prstGeom prst="pie">
              <a:avLst>
                <a:gd fmla="val 16200000" name="adj1"/>
                <a:gd fmla="val 20520000" name="adj2"/>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g262da3f0a83_1_270"/>
            <p:cNvSpPr txBox="1"/>
            <p:nvPr/>
          </p:nvSpPr>
          <p:spPr>
            <a:xfrm>
              <a:off x="3841329" y="985913"/>
              <a:ext cx="1310700" cy="873900"/>
            </a:xfrm>
            <a:prstGeom prst="rect">
              <a:avLst/>
            </a:prstGeom>
            <a:noFill/>
            <a:ln>
              <a:noFill/>
            </a:ln>
          </p:spPr>
          <p:txBody>
            <a:bodyPr anchorCtr="0" anchor="ctr" bIns="24125" lIns="24125" spcFirstLastPara="1" rIns="24125" wrap="square" tIns="24125">
              <a:noAutofit/>
            </a:bodyPr>
            <a:lstStyle/>
            <a:p>
              <a:pPr indent="0" lvl="0" marL="0" marR="0" rtl="0" algn="ctr">
                <a:lnSpc>
                  <a:spcPct val="90000"/>
                </a:lnSpc>
                <a:spcBef>
                  <a:spcPts val="0"/>
                </a:spcBef>
                <a:spcAft>
                  <a:spcPts val="0"/>
                </a:spcAft>
                <a:buClr>
                  <a:srgbClr val="FFFFFF"/>
                </a:buClr>
                <a:buSzPts val="1900"/>
                <a:buFont typeface="Calibri"/>
                <a:buNone/>
              </a:pPr>
              <a:r>
                <a:rPr b="1" i="0" lang="en-US" sz="2000" u="none" cap="none" strike="noStrike">
                  <a:solidFill>
                    <a:srgbClr val="FFFFFF"/>
                  </a:solidFill>
                  <a:latin typeface="Calibri"/>
                  <a:ea typeface="Calibri"/>
                  <a:cs typeface="Calibri"/>
                  <a:sym typeface="Calibri"/>
                </a:rPr>
                <a:t>Infection</a:t>
              </a:r>
              <a:endParaRPr b="1" i="0" sz="2000" u="none" cap="none" strike="noStrike">
                <a:solidFill>
                  <a:srgbClr val="000000"/>
                </a:solidFill>
                <a:latin typeface="Arial"/>
                <a:ea typeface="Arial"/>
                <a:cs typeface="Arial"/>
                <a:sym typeface="Arial"/>
              </a:endParaRPr>
            </a:p>
          </p:txBody>
        </p:sp>
        <p:sp>
          <p:nvSpPr>
            <p:cNvPr id="312" name="Google Shape;312;g262da3f0a83_1_270"/>
            <p:cNvSpPr/>
            <p:nvPr/>
          </p:nvSpPr>
          <p:spPr>
            <a:xfrm>
              <a:off x="1749115" y="409219"/>
              <a:ext cx="4077600" cy="4077600"/>
            </a:xfrm>
            <a:prstGeom prst="pie">
              <a:avLst>
                <a:gd fmla="val 20520000" name="adj1"/>
                <a:gd fmla="val 3240000" name="adj2"/>
              </a:avLst>
            </a:pr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g262da3f0a83_1_270"/>
            <p:cNvSpPr txBox="1"/>
            <p:nvPr/>
          </p:nvSpPr>
          <p:spPr>
            <a:xfrm>
              <a:off x="4375305" y="2272309"/>
              <a:ext cx="1213500" cy="970800"/>
            </a:xfrm>
            <a:prstGeom prst="rect">
              <a:avLst/>
            </a:prstGeom>
            <a:noFill/>
            <a:ln>
              <a:noFill/>
            </a:ln>
          </p:spPr>
          <p:txBody>
            <a:bodyPr anchorCtr="0" anchor="ctr" bIns="24125" lIns="24125" spcFirstLastPara="1" rIns="24125" wrap="square" tIns="24125">
              <a:noAutofit/>
            </a:bodyPr>
            <a:lstStyle/>
            <a:p>
              <a:pPr indent="0" lvl="0" marL="0" marR="0" rtl="0" algn="ctr">
                <a:lnSpc>
                  <a:spcPct val="90000"/>
                </a:lnSpc>
                <a:spcBef>
                  <a:spcPts val="0"/>
                </a:spcBef>
                <a:spcAft>
                  <a:spcPts val="0"/>
                </a:spcAft>
                <a:buClr>
                  <a:srgbClr val="FFFFFF"/>
                </a:buClr>
                <a:buSzPts val="1900"/>
                <a:buFont typeface="Calibri"/>
                <a:buNone/>
              </a:pPr>
              <a:r>
                <a:rPr b="1" i="0" lang="en-US" sz="1900" u="none" cap="none" strike="noStrike">
                  <a:solidFill>
                    <a:srgbClr val="FFFFFF"/>
                  </a:solidFill>
                  <a:latin typeface="Calibri"/>
                  <a:ea typeface="Calibri"/>
                  <a:cs typeface="Calibri"/>
                  <a:sym typeface="Calibri"/>
                </a:rPr>
                <a:t>Medication</a:t>
              </a:r>
              <a:r>
                <a:rPr b="0" i="0" lang="en-US" sz="1900" u="none" cap="none" strike="noStrike">
                  <a:solidFill>
                    <a:srgbClr val="FFFFFF"/>
                  </a:solidFill>
                  <a:latin typeface="Calibri"/>
                  <a:ea typeface="Calibri"/>
                  <a:cs typeface="Calibri"/>
                  <a:sym typeface="Calibri"/>
                </a:rPr>
                <a:t> </a:t>
              </a:r>
              <a:r>
                <a:rPr b="1" i="0" lang="en-US" sz="1900" u="none" cap="none" strike="noStrike">
                  <a:solidFill>
                    <a:srgbClr val="FFFFFF"/>
                  </a:solidFill>
                  <a:latin typeface="Calibri"/>
                  <a:ea typeface="Calibri"/>
                  <a:cs typeface="Calibri"/>
                  <a:sym typeface="Calibri"/>
                </a:rPr>
                <a:t>reaction</a:t>
              </a:r>
              <a:endParaRPr b="1" i="0" sz="1400" u="none" cap="none" strike="noStrike">
                <a:solidFill>
                  <a:srgbClr val="000000"/>
                </a:solidFill>
                <a:latin typeface="Arial"/>
                <a:ea typeface="Arial"/>
                <a:cs typeface="Arial"/>
                <a:sym typeface="Arial"/>
              </a:endParaRPr>
            </a:p>
          </p:txBody>
        </p:sp>
        <p:sp>
          <p:nvSpPr>
            <p:cNvPr id="314" name="Google Shape;314;g262da3f0a83_1_270"/>
            <p:cNvSpPr/>
            <p:nvPr/>
          </p:nvSpPr>
          <p:spPr>
            <a:xfrm>
              <a:off x="1656883" y="476209"/>
              <a:ext cx="4077600" cy="4077600"/>
            </a:xfrm>
            <a:prstGeom prst="pie">
              <a:avLst>
                <a:gd fmla="val 3240000" name="adj1"/>
                <a:gd fmla="val 7560000" name="adj2"/>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g262da3f0a83_1_270"/>
            <p:cNvSpPr txBox="1"/>
            <p:nvPr/>
          </p:nvSpPr>
          <p:spPr>
            <a:xfrm>
              <a:off x="3113181" y="3340261"/>
              <a:ext cx="1164900" cy="1068000"/>
            </a:xfrm>
            <a:prstGeom prst="rect">
              <a:avLst/>
            </a:prstGeom>
            <a:noFill/>
            <a:ln>
              <a:noFill/>
            </a:ln>
          </p:spPr>
          <p:txBody>
            <a:bodyPr anchorCtr="0" anchor="ctr" bIns="24125" lIns="24125" spcFirstLastPara="1" rIns="24125" wrap="square" tIns="24125">
              <a:noAutofit/>
            </a:bodyPr>
            <a:lstStyle/>
            <a:p>
              <a:pPr indent="0" lvl="0" marL="0" marR="0" rtl="0" algn="ctr">
                <a:lnSpc>
                  <a:spcPct val="90000"/>
                </a:lnSpc>
                <a:spcBef>
                  <a:spcPts val="0"/>
                </a:spcBef>
                <a:spcAft>
                  <a:spcPts val="0"/>
                </a:spcAft>
                <a:buClr>
                  <a:srgbClr val="FFFFFF"/>
                </a:buClr>
                <a:buSzPts val="1900"/>
                <a:buFont typeface="Calibri"/>
                <a:buNone/>
              </a:pPr>
              <a:r>
                <a:rPr b="1" i="0" lang="en-US" sz="1900" u="none" cap="none" strike="noStrike">
                  <a:solidFill>
                    <a:srgbClr val="FFFFFF"/>
                  </a:solidFill>
                  <a:latin typeface="Calibri"/>
                  <a:ea typeface="Calibri"/>
                  <a:cs typeface="Calibri"/>
                  <a:sym typeface="Calibri"/>
                </a:rPr>
                <a:t>Pain</a:t>
              </a:r>
              <a:endParaRPr b="1" i="0" sz="1900" u="none" cap="none" strike="noStrike">
                <a:solidFill>
                  <a:srgbClr val="FFFFFF"/>
                </a:solidFill>
                <a:latin typeface="Calibri"/>
                <a:ea typeface="Calibri"/>
                <a:cs typeface="Calibri"/>
                <a:sym typeface="Calibri"/>
              </a:endParaRPr>
            </a:p>
          </p:txBody>
        </p:sp>
        <p:sp>
          <p:nvSpPr>
            <p:cNvPr id="316" name="Google Shape;316;g262da3f0a83_1_270"/>
            <p:cNvSpPr/>
            <p:nvPr/>
          </p:nvSpPr>
          <p:spPr>
            <a:xfrm>
              <a:off x="1564651" y="409219"/>
              <a:ext cx="4077600" cy="4077600"/>
            </a:xfrm>
            <a:prstGeom prst="pie">
              <a:avLst>
                <a:gd fmla="val 7560000" name="adj1"/>
                <a:gd fmla="val 11880000" name="adj2"/>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g262da3f0a83_1_270"/>
            <p:cNvSpPr txBox="1"/>
            <p:nvPr/>
          </p:nvSpPr>
          <p:spPr>
            <a:xfrm>
              <a:off x="1802513" y="2272309"/>
              <a:ext cx="1213500" cy="970800"/>
            </a:xfrm>
            <a:prstGeom prst="rect">
              <a:avLst/>
            </a:prstGeom>
            <a:noFill/>
            <a:ln>
              <a:noFill/>
            </a:ln>
          </p:spPr>
          <p:txBody>
            <a:bodyPr anchorCtr="0" anchor="ctr" bIns="24125" lIns="24125" spcFirstLastPara="1" rIns="24125" wrap="square" tIns="24125">
              <a:noAutofit/>
            </a:bodyPr>
            <a:lstStyle/>
            <a:p>
              <a:pPr indent="0" lvl="0" marL="0" marR="0" rtl="0" algn="ctr">
                <a:lnSpc>
                  <a:spcPct val="90000"/>
                </a:lnSpc>
                <a:spcBef>
                  <a:spcPts val="0"/>
                </a:spcBef>
                <a:spcAft>
                  <a:spcPts val="0"/>
                </a:spcAft>
                <a:buClr>
                  <a:srgbClr val="FFFFFF"/>
                </a:buClr>
                <a:buSzPts val="1900"/>
                <a:buFont typeface="Calibri"/>
                <a:buNone/>
              </a:pPr>
              <a:r>
                <a:rPr b="1" i="0" lang="en-US" sz="1900" u="none" cap="none" strike="noStrike">
                  <a:solidFill>
                    <a:srgbClr val="FFFFFF"/>
                  </a:solidFill>
                  <a:latin typeface="Calibri"/>
                  <a:ea typeface="Calibri"/>
                  <a:cs typeface="Calibri"/>
                  <a:sym typeface="Calibri"/>
                </a:rPr>
                <a:t>Tired</a:t>
              </a:r>
              <a:endParaRPr b="1" i="0" sz="1400" u="none" cap="none" strike="noStrike">
                <a:solidFill>
                  <a:srgbClr val="000000"/>
                </a:solidFill>
                <a:latin typeface="Arial"/>
                <a:ea typeface="Arial"/>
                <a:cs typeface="Arial"/>
                <a:sym typeface="Arial"/>
              </a:endParaRPr>
            </a:p>
          </p:txBody>
        </p:sp>
        <p:sp>
          <p:nvSpPr>
            <p:cNvPr id="318" name="Google Shape;318;g262da3f0a83_1_270"/>
            <p:cNvSpPr/>
            <p:nvPr/>
          </p:nvSpPr>
          <p:spPr>
            <a:xfrm>
              <a:off x="1599602" y="300482"/>
              <a:ext cx="4077600" cy="4077600"/>
            </a:xfrm>
            <a:prstGeom prst="pie">
              <a:avLst>
                <a:gd fmla="val 11880000" name="adj1"/>
                <a:gd fmla="val 16200000" name="adj2"/>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g262da3f0a83_1_270"/>
            <p:cNvSpPr txBox="1"/>
            <p:nvPr/>
          </p:nvSpPr>
          <p:spPr>
            <a:xfrm>
              <a:off x="2239402" y="985913"/>
              <a:ext cx="1310700" cy="873900"/>
            </a:xfrm>
            <a:prstGeom prst="rect">
              <a:avLst/>
            </a:prstGeom>
            <a:noFill/>
            <a:ln>
              <a:noFill/>
            </a:ln>
          </p:spPr>
          <p:txBody>
            <a:bodyPr anchorCtr="0" anchor="ctr" bIns="24125" lIns="24125" spcFirstLastPara="1" rIns="24125" wrap="square" tIns="24125">
              <a:noAutofit/>
            </a:bodyPr>
            <a:lstStyle/>
            <a:p>
              <a:pPr indent="0" lvl="0" marL="0" marR="0" rtl="0" algn="ctr">
                <a:lnSpc>
                  <a:spcPct val="90000"/>
                </a:lnSpc>
                <a:spcBef>
                  <a:spcPts val="0"/>
                </a:spcBef>
                <a:spcAft>
                  <a:spcPts val="0"/>
                </a:spcAft>
                <a:buClr>
                  <a:srgbClr val="FFFFFF"/>
                </a:buClr>
                <a:buSzPts val="1900"/>
                <a:buFont typeface="Calibri"/>
                <a:buNone/>
              </a:pPr>
              <a:r>
                <a:rPr b="1" i="0" lang="en-US" sz="1900" u="none" cap="none" strike="noStrike">
                  <a:solidFill>
                    <a:schemeClr val="dk1"/>
                  </a:solidFill>
                  <a:latin typeface="Calibri"/>
                  <a:ea typeface="Calibri"/>
                  <a:cs typeface="Calibri"/>
                  <a:sym typeface="Calibri"/>
                </a:rPr>
                <a:t>Hungry/ </a:t>
              </a:r>
              <a:r>
                <a:rPr b="1" i="0" lang="en-US" sz="2000" u="none" cap="none" strike="noStrike">
                  <a:solidFill>
                    <a:schemeClr val="dk1"/>
                  </a:solidFill>
                  <a:latin typeface="Calibri"/>
                  <a:ea typeface="Calibri"/>
                  <a:cs typeface="Calibri"/>
                  <a:sym typeface="Calibri"/>
                </a:rPr>
                <a:t>thirsty</a:t>
              </a:r>
              <a:endParaRPr b="1" i="0" sz="2000" u="none" cap="none" strike="noStrike">
                <a:solidFill>
                  <a:schemeClr val="dk1"/>
                </a:solidFill>
                <a:latin typeface="Arial"/>
                <a:ea typeface="Arial"/>
                <a:cs typeface="Arial"/>
                <a:sym typeface="Arial"/>
              </a:endParaRPr>
            </a:p>
          </p:txBody>
        </p:sp>
        <p:sp>
          <p:nvSpPr>
            <p:cNvPr id="320" name="Google Shape;320;g262da3f0a83_1_270"/>
            <p:cNvSpPr/>
            <p:nvPr/>
          </p:nvSpPr>
          <p:spPr>
            <a:xfrm>
              <a:off x="1461547" y="48057"/>
              <a:ext cx="4582500" cy="4582500"/>
            </a:xfrm>
            <a:custGeom>
              <a:rect b="b" l="l" r="r" t="t"/>
              <a:pathLst>
                <a:path extrusionOk="0" h="120000" w="120000">
                  <a:moveTo>
                    <a:pt x="60005" y="4067"/>
                  </a:moveTo>
                  <a:lnTo>
                    <a:pt x="60005" y="4067"/>
                  </a:lnTo>
                  <a:cubicBezTo>
                    <a:pt x="82391" y="4070"/>
                    <a:pt x="102619" y="17419"/>
                    <a:pt x="111424" y="38000"/>
                  </a:cubicBezTo>
                  <a:lnTo>
                    <a:pt x="115280" y="36747"/>
                  </a:lnTo>
                  <a:lnTo>
                    <a:pt x="110293" y="43657"/>
                  </a:lnTo>
                  <a:lnTo>
                    <a:pt x="101740" y="41147"/>
                  </a:lnTo>
                  <a:lnTo>
                    <a:pt x="105594" y="39894"/>
                  </a:lnTo>
                  <a:lnTo>
                    <a:pt x="105594" y="39894"/>
                  </a:lnTo>
                  <a:cubicBezTo>
                    <a:pt x="97628" y="21829"/>
                    <a:pt x="79748" y="10171"/>
                    <a:pt x="60005" y="10169"/>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g262da3f0a83_1_270"/>
            <p:cNvSpPr/>
            <p:nvPr/>
          </p:nvSpPr>
          <p:spPr>
            <a:xfrm>
              <a:off x="1496972" y="156758"/>
              <a:ext cx="4582500" cy="4582500"/>
            </a:xfrm>
            <a:custGeom>
              <a:rect b="b" l="l" r="r" t="t"/>
              <a:pathLst>
                <a:path extrusionOk="0" h="120000" w="120000">
                  <a:moveTo>
                    <a:pt x="113195" y="42715"/>
                  </a:moveTo>
                  <a:cubicBezTo>
                    <a:pt x="120114" y="64009"/>
                    <a:pt x="113668" y="87378"/>
                    <a:pt x="96810" y="102113"/>
                  </a:cubicBezTo>
                  <a:lnTo>
                    <a:pt x="99192" y="105393"/>
                  </a:lnTo>
                  <a:lnTo>
                    <a:pt x="91080" y="102785"/>
                  </a:lnTo>
                  <a:lnTo>
                    <a:pt x="90825" y="93875"/>
                  </a:lnTo>
                  <a:lnTo>
                    <a:pt x="93207" y="97154"/>
                  </a:lnTo>
                  <a:lnTo>
                    <a:pt x="93207" y="97154"/>
                  </a:lnTo>
                  <a:cubicBezTo>
                    <a:pt x="107930" y="83994"/>
                    <a:pt x="113494" y="63382"/>
                    <a:pt x="107392" y="4460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g262da3f0a83_1_270"/>
            <p:cNvSpPr/>
            <p:nvPr/>
          </p:nvSpPr>
          <p:spPr>
            <a:xfrm>
              <a:off x="1404458" y="223953"/>
              <a:ext cx="4582500" cy="4582500"/>
            </a:xfrm>
            <a:custGeom>
              <a:rect b="b" l="l" r="r" t="t"/>
              <a:pathLst>
                <a:path extrusionOk="0" h="120000" w="120000">
                  <a:moveTo>
                    <a:pt x="92880" y="105248"/>
                  </a:moveTo>
                  <a:cubicBezTo>
                    <a:pt x="74766" y="118411"/>
                    <a:pt x="50547" y="119502"/>
                    <a:pt x="31322" y="108021"/>
                  </a:cubicBezTo>
                  <a:lnTo>
                    <a:pt x="28939" y="111301"/>
                  </a:lnTo>
                  <a:lnTo>
                    <a:pt x="28913" y="102779"/>
                  </a:lnTo>
                  <a:lnTo>
                    <a:pt x="37308" y="99784"/>
                  </a:lnTo>
                  <a:lnTo>
                    <a:pt x="34926" y="103063"/>
                  </a:lnTo>
                  <a:lnTo>
                    <a:pt x="34926" y="103063"/>
                  </a:lnTo>
                  <a:cubicBezTo>
                    <a:pt x="51992" y="113000"/>
                    <a:pt x="73317" y="111921"/>
                    <a:pt x="89293" y="10031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g262da3f0a83_1_270"/>
            <p:cNvSpPr/>
            <p:nvPr/>
          </p:nvSpPr>
          <p:spPr>
            <a:xfrm>
              <a:off x="1311944" y="156758"/>
              <a:ext cx="4582500" cy="4582500"/>
            </a:xfrm>
            <a:custGeom>
              <a:rect b="b" l="l" r="r" t="t"/>
              <a:pathLst>
                <a:path extrusionOk="0" h="120000" w="120000">
                  <a:moveTo>
                    <a:pt x="27127" y="105253"/>
                  </a:moveTo>
                  <a:cubicBezTo>
                    <a:pt x="9012" y="92094"/>
                    <a:pt x="490" y="69400"/>
                    <a:pt x="5466" y="47570"/>
                  </a:cubicBezTo>
                  <a:lnTo>
                    <a:pt x="1610" y="46317"/>
                  </a:lnTo>
                  <a:lnTo>
                    <a:pt x="9707" y="43658"/>
                  </a:lnTo>
                  <a:lnTo>
                    <a:pt x="15150" y="50716"/>
                  </a:lnTo>
                  <a:lnTo>
                    <a:pt x="11296" y="49464"/>
                  </a:lnTo>
                  <a:lnTo>
                    <a:pt x="11296" y="49464"/>
                  </a:lnTo>
                  <a:cubicBezTo>
                    <a:pt x="7121" y="68765"/>
                    <a:pt x="14737" y="88710"/>
                    <a:pt x="30714" y="100316"/>
                  </a:cubicBezTo>
                  <a:close/>
                </a:path>
              </a:pathLst>
            </a:custGeom>
            <a:solidFill>
              <a:srgbClr val="599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g262da3f0a83_1_270"/>
            <p:cNvSpPr/>
            <p:nvPr/>
          </p:nvSpPr>
          <p:spPr>
            <a:xfrm>
              <a:off x="1347369" y="48057"/>
              <a:ext cx="4582500" cy="4582500"/>
            </a:xfrm>
            <a:custGeom>
              <a:rect b="b" l="l" r="r" t="t"/>
              <a:pathLst>
                <a:path extrusionOk="0" h="120000" w="120000">
                  <a:moveTo>
                    <a:pt x="6805" y="42714"/>
                  </a:moveTo>
                  <a:cubicBezTo>
                    <a:pt x="13724" y="21424"/>
                    <a:pt x="32669" y="6310"/>
                    <a:pt x="54964" y="4295"/>
                  </a:cubicBezTo>
                  <a:lnTo>
                    <a:pt x="54964" y="240"/>
                  </a:lnTo>
                  <a:lnTo>
                    <a:pt x="59995" y="7118"/>
                  </a:lnTo>
                  <a:lnTo>
                    <a:pt x="54965" y="14477"/>
                  </a:lnTo>
                  <a:lnTo>
                    <a:pt x="54965" y="10424"/>
                  </a:lnTo>
                  <a:lnTo>
                    <a:pt x="54965" y="10424"/>
                  </a:lnTo>
                  <a:cubicBezTo>
                    <a:pt x="35322" y="12419"/>
                    <a:pt x="18710" y="25823"/>
                    <a:pt x="12609" y="4460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25" name="Google Shape;325;g262da3f0a83_1_270"/>
          <p:cNvSpPr txBox="1"/>
          <p:nvPr>
            <p:ph idx="4294967295" type="title"/>
          </p:nvPr>
        </p:nvSpPr>
        <p:spPr>
          <a:xfrm>
            <a:off x="649700" y="305525"/>
            <a:ext cx="10944900" cy="1210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7F7F7F"/>
              </a:buClr>
              <a:buSzPts val="4400"/>
              <a:buFont typeface="Calibri"/>
              <a:buNone/>
            </a:pPr>
            <a:r>
              <a:rPr b="1" lang="en-US" sz="4000">
                <a:solidFill>
                  <a:srgbClr val="7F7F7F"/>
                </a:solidFill>
                <a:latin typeface="Gill Sans"/>
                <a:ea typeface="Gill Sans"/>
                <a:cs typeface="Gill Sans"/>
                <a:sym typeface="Gill Sans"/>
              </a:rPr>
              <a:t>ID</a:t>
            </a:r>
            <a:r>
              <a:rPr b="1" lang="en-US" sz="4000">
                <a:solidFill>
                  <a:srgbClr val="FF0000"/>
                </a:solidFill>
                <a:latin typeface="Gill Sans"/>
                <a:ea typeface="Gill Sans"/>
                <a:cs typeface="Gill Sans"/>
                <a:sym typeface="Gill Sans"/>
              </a:rPr>
              <a:t>E</a:t>
            </a:r>
            <a:r>
              <a:rPr b="1" lang="en-US" sz="4000">
                <a:solidFill>
                  <a:srgbClr val="7F7F7F"/>
                </a:solidFill>
                <a:latin typeface="Gill Sans"/>
                <a:ea typeface="Gill Sans"/>
                <a:cs typeface="Gill Sans"/>
                <a:sym typeface="Gill Sans"/>
              </a:rPr>
              <a:t>A! 2: </a:t>
            </a:r>
            <a:r>
              <a:rPr b="1" lang="en-US" sz="4000">
                <a:latin typeface="Gill Sans"/>
                <a:ea typeface="Gill Sans"/>
                <a:cs typeface="Gill Sans"/>
                <a:sym typeface="Gill Sans"/>
              </a:rPr>
              <a:t>Explore: Health/Physical Triggers</a:t>
            </a:r>
            <a:endParaRPr b="1" sz="4000">
              <a:latin typeface="Gill Sans"/>
              <a:ea typeface="Gill Sans"/>
              <a:cs typeface="Gill Sans"/>
              <a:sym typeface="Gill Sans"/>
            </a:endParaRPr>
          </a:p>
        </p:txBody>
      </p:sp>
      <p:grpSp>
        <p:nvGrpSpPr>
          <p:cNvPr id="326" name="Google Shape;326;g262da3f0a83_1_270"/>
          <p:cNvGrpSpPr/>
          <p:nvPr/>
        </p:nvGrpSpPr>
        <p:grpSpPr>
          <a:xfrm>
            <a:off x="972151" y="2185440"/>
            <a:ext cx="2394900" cy="2903602"/>
            <a:chOff x="4349966" y="2592465"/>
            <a:chExt cx="2394900" cy="2903602"/>
          </a:xfrm>
        </p:grpSpPr>
        <p:sp>
          <p:nvSpPr>
            <p:cNvPr id="327" name="Google Shape;327;g262da3f0a83_1_270"/>
            <p:cNvSpPr txBox="1"/>
            <p:nvPr/>
          </p:nvSpPr>
          <p:spPr>
            <a:xfrm>
              <a:off x="4349966" y="2592465"/>
              <a:ext cx="2394900" cy="523200"/>
            </a:xfrm>
            <a:prstGeom prst="rect">
              <a:avLst/>
            </a:prstGeom>
            <a:noFill/>
            <a:ln cap="flat" cmpd="sng" w="635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800" u="none" cap="none" strike="noStrike">
                  <a:solidFill>
                    <a:srgbClr val="000000"/>
                  </a:solidFill>
                  <a:latin typeface="Gill Sans"/>
                  <a:ea typeface="Gill Sans"/>
                  <a:cs typeface="Gill Sans"/>
                  <a:sym typeface="Gill Sans"/>
                </a:rPr>
                <a:t>Health issues</a:t>
              </a:r>
              <a:endParaRPr b="0" i="0" sz="2800" u="none" cap="none" strike="noStrike">
                <a:solidFill>
                  <a:srgbClr val="000000"/>
                </a:solidFill>
                <a:latin typeface="Gill Sans"/>
                <a:ea typeface="Gill Sans"/>
                <a:cs typeface="Gill Sans"/>
                <a:sym typeface="Gill Sans"/>
              </a:endParaRPr>
            </a:p>
          </p:txBody>
        </p:sp>
        <p:pic>
          <p:nvPicPr>
            <p:cNvPr descr="Paint outline" id="328" name="Google Shape;328;g262da3f0a83_1_270"/>
            <p:cNvPicPr preferRelativeResize="0"/>
            <p:nvPr/>
          </p:nvPicPr>
          <p:blipFill rotWithShape="1">
            <a:blip r:embed="rId3">
              <a:alphaModFix/>
            </a:blip>
            <a:srcRect b="0" l="0" r="0" t="0"/>
            <a:stretch/>
          </p:blipFill>
          <p:spPr>
            <a:xfrm>
              <a:off x="4505968" y="3575545"/>
              <a:ext cx="1920522" cy="1920522"/>
            </a:xfrm>
            <a:prstGeom prst="rect">
              <a:avLst/>
            </a:prstGeom>
            <a:noFill/>
            <a:ln>
              <a:noFill/>
            </a:ln>
          </p:spPr>
        </p:pic>
      </p:grpSp>
      <p:sp>
        <p:nvSpPr>
          <p:cNvPr id="329" name="Google Shape;329;g262da3f0a83_1_270"/>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300"/>
              <a:buNone/>
            </a:pPr>
            <a:fld id="{00000000-1234-1234-1234-123412341234}" type="slidenum">
              <a:rPr lang="en-US" sz="1300">
                <a:solidFill>
                  <a:schemeClr val="dk2"/>
                </a:solidFill>
                <a:latin typeface="Arial"/>
                <a:ea typeface="Arial"/>
                <a:cs typeface="Arial"/>
                <a:sym typeface="Arial"/>
              </a:rPr>
              <a:t>‹#›</a:t>
            </a:fld>
            <a:endParaRPr sz="1300">
              <a:solidFill>
                <a:schemeClr val="dk2"/>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g2b5b2a6dd35_0_16"/>
          <p:cNvSpPr txBox="1"/>
          <p:nvPr>
            <p:ph type="title"/>
          </p:nvPr>
        </p:nvSpPr>
        <p:spPr>
          <a:xfrm>
            <a:off x="153850" y="133549"/>
            <a:ext cx="4173600" cy="13011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97526"/>
              <a:buFont typeface="Calibri"/>
              <a:buNone/>
            </a:pPr>
            <a:r>
              <a:rPr b="1" lang="en-US" sz="3100">
                <a:solidFill>
                  <a:srgbClr val="222A35"/>
                </a:solidFill>
                <a:latin typeface="Gill Sans"/>
                <a:ea typeface="Gill Sans"/>
                <a:cs typeface="Gill Sans"/>
                <a:sym typeface="Gill Sans"/>
              </a:rPr>
              <a:t>ID</a:t>
            </a:r>
            <a:r>
              <a:rPr b="1" lang="en-US" sz="3100">
                <a:solidFill>
                  <a:srgbClr val="FF0000"/>
                </a:solidFill>
                <a:latin typeface="Gill Sans"/>
                <a:ea typeface="Gill Sans"/>
                <a:cs typeface="Gill Sans"/>
                <a:sym typeface="Gill Sans"/>
              </a:rPr>
              <a:t>E</a:t>
            </a:r>
            <a:r>
              <a:rPr b="1" lang="en-US" sz="3100">
                <a:solidFill>
                  <a:srgbClr val="222A35"/>
                </a:solidFill>
                <a:latin typeface="Gill Sans"/>
                <a:ea typeface="Gill Sans"/>
                <a:cs typeface="Gill Sans"/>
                <a:sym typeface="Gill Sans"/>
              </a:rPr>
              <a:t>A! </a:t>
            </a:r>
            <a:r>
              <a:rPr b="1" lang="en-US" sz="3100">
                <a:solidFill>
                  <a:srgbClr val="7F7F7F"/>
                </a:solidFill>
                <a:latin typeface="Gill Sans"/>
                <a:ea typeface="Gill Sans"/>
                <a:cs typeface="Gill Sans"/>
                <a:sym typeface="Gill Sans"/>
              </a:rPr>
              <a:t>2: </a:t>
            </a:r>
            <a:r>
              <a:rPr b="1" lang="en-US" sz="3100">
                <a:latin typeface="Gill Sans"/>
                <a:ea typeface="Gill Sans"/>
                <a:cs typeface="Gill Sans"/>
                <a:sym typeface="Gill Sans"/>
              </a:rPr>
              <a:t>Explore: Task Related Triggers</a:t>
            </a:r>
            <a:br>
              <a:rPr lang="en-US" sz="2400">
                <a:latin typeface="Calibri"/>
                <a:ea typeface="Calibri"/>
                <a:cs typeface="Calibri"/>
                <a:sym typeface="Calibri"/>
              </a:rPr>
            </a:br>
            <a:endParaRPr sz="2300">
              <a:latin typeface="Calibri"/>
              <a:ea typeface="Calibri"/>
              <a:cs typeface="Calibri"/>
              <a:sym typeface="Calibri"/>
            </a:endParaRPr>
          </a:p>
        </p:txBody>
      </p:sp>
      <p:sp>
        <p:nvSpPr>
          <p:cNvPr id="338" name="Google Shape;338;g2b5b2a6dd35_0_16"/>
          <p:cNvSpPr/>
          <p:nvPr/>
        </p:nvSpPr>
        <p:spPr>
          <a:xfrm>
            <a:off x="4639056" y="0"/>
            <a:ext cx="7552800" cy="6858000"/>
          </a:xfrm>
          <a:prstGeom prst="rect">
            <a:avLst/>
          </a:prstGeom>
          <a:solidFill>
            <a:srgbClr val="C8CAC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39" name="Google Shape;339;g2b5b2a6dd35_0_16"/>
          <p:cNvSpPr/>
          <p:nvPr/>
        </p:nvSpPr>
        <p:spPr>
          <a:xfrm>
            <a:off x="5123688" y="557784"/>
            <a:ext cx="6584100" cy="5739300"/>
          </a:xfrm>
          <a:prstGeom prst="roundRect">
            <a:avLst>
              <a:gd fmla="val 0" name="adj"/>
            </a:avLst>
          </a:prstGeom>
          <a:solidFill>
            <a:srgbClr val="FFFFFF"/>
          </a:solidFill>
          <a:ln cap="flat" cmpd="sng" w="9525">
            <a:solidFill>
              <a:srgbClr val="C8CACA"/>
            </a:solidFill>
            <a:prstDash val="solid"/>
            <a:miter lim="800000"/>
            <a:headEnd len="sm" w="sm" type="none"/>
            <a:tailEnd len="sm" w="sm" type="none"/>
          </a:ln>
          <a:effectLst>
            <a:outerShdw blurRad="57150" rotWithShape="0" algn="t" dir="5400000" dist="19050">
              <a:srgbClr val="000000">
                <a:alpha val="61176"/>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40" name="Google Shape;340;g2b5b2a6dd35_0_1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341" name="Google Shape;341;g2b5b2a6dd35_0_16"/>
          <p:cNvPicPr preferRelativeResize="0"/>
          <p:nvPr/>
        </p:nvPicPr>
        <p:blipFill rotWithShape="1">
          <a:blip r:embed="rId3">
            <a:alphaModFix/>
          </a:blip>
          <a:srcRect b="0" l="0" r="0" t="0"/>
          <a:stretch/>
        </p:blipFill>
        <p:spPr>
          <a:xfrm>
            <a:off x="6827636" y="962600"/>
            <a:ext cx="3499774" cy="4929630"/>
          </a:xfrm>
          <a:prstGeom prst="rect">
            <a:avLst/>
          </a:prstGeom>
          <a:noFill/>
          <a:ln cap="flat" cmpd="sng" w="9525">
            <a:solidFill>
              <a:schemeClr val="dk1"/>
            </a:solidFill>
            <a:prstDash val="solid"/>
            <a:round/>
            <a:headEnd len="sm" w="sm" type="none"/>
            <a:tailEnd len="sm" w="sm" type="none"/>
          </a:ln>
        </p:spPr>
      </p:pic>
      <p:sp>
        <p:nvSpPr>
          <p:cNvPr id="342" name="Google Shape;342;g2b5b2a6dd35_0_16"/>
          <p:cNvSpPr txBox="1"/>
          <p:nvPr>
            <p:ph idx="1" type="body"/>
          </p:nvPr>
        </p:nvSpPr>
        <p:spPr>
          <a:xfrm>
            <a:off x="202000" y="1506663"/>
            <a:ext cx="4364400" cy="5372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sz="3000">
                <a:solidFill>
                  <a:schemeClr val="dk1"/>
                </a:solidFill>
                <a:latin typeface="Gill Sans"/>
                <a:ea typeface="Gill Sans"/>
                <a:cs typeface="Gill Sans"/>
                <a:sym typeface="Gill Sans"/>
              </a:rPr>
              <a:t>Task related triggers, often tied to personal caregiving:</a:t>
            </a:r>
            <a:r>
              <a:rPr lang="en-US" sz="2200">
                <a:solidFill>
                  <a:schemeClr val="dk1"/>
                </a:solidFill>
                <a:latin typeface="Gill Sans"/>
                <a:ea typeface="Gill Sans"/>
                <a:cs typeface="Gill Sans"/>
                <a:sym typeface="Gill Sans"/>
              </a:rPr>
              <a:t> </a:t>
            </a:r>
            <a:endParaRPr sz="2200">
              <a:solidFill>
                <a:schemeClr val="dk1"/>
              </a:solidFill>
              <a:latin typeface="Gill Sans"/>
              <a:ea typeface="Gill Sans"/>
              <a:cs typeface="Gill Sans"/>
              <a:sym typeface="Gill Sans"/>
            </a:endParaRPr>
          </a:p>
          <a:p>
            <a:pPr indent="-228600" lvl="0" marL="228600" rtl="0" algn="l">
              <a:lnSpc>
                <a:spcPct val="90000"/>
              </a:lnSpc>
              <a:spcBef>
                <a:spcPts val="1000"/>
              </a:spcBef>
              <a:spcAft>
                <a:spcPts val="0"/>
              </a:spcAft>
              <a:buSzPts val="3500"/>
              <a:buFont typeface="Gill Sans"/>
              <a:buChar char="•"/>
            </a:pPr>
            <a:r>
              <a:rPr lang="en-US" sz="3500">
                <a:solidFill>
                  <a:schemeClr val="dk1"/>
                </a:solidFill>
                <a:latin typeface="Gill Sans"/>
                <a:ea typeface="Gill Sans"/>
                <a:cs typeface="Gill Sans"/>
                <a:sym typeface="Gill Sans"/>
              </a:rPr>
              <a:t>transfers </a:t>
            </a:r>
            <a:endParaRPr sz="3500">
              <a:solidFill>
                <a:schemeClr val="dk1"/>
              </a:solidFill>
              <a:latin typeface="Gill Sans"/>
              <a:ea typeface="Gill Sans"/>
              <a:cs typeface="Gill Sans"/>
              <a:sym typeface="Gill Sans"/>
            </a:endParaRPr>
          </a:p>
          <a:p>
            <a:pPr indent="-228600" lvl="0" marL="228600" rtl="0" algn="l">
              <a:lnSpc>
                <a:spcPct val="90000"/>
              </a:lnSpc>
              <a:spcBef>
                <a:spcPts val="1000"/>
              </a:spcBef>
              <a:spcAft>
                <a:spcPts val="0"/>
              </a:spcAft>
              <a:buSzPts val="3500"/>
              <a:buFont typeface="Gill Sans"/>
              <a:buChar char="•"/>
            </a:pPr>
            <a:r>
              <a:rPr lang="en-US" sz="3500">
                <a:solidFill>
                  <a:schemeClr val="dk1"/>
                </a:solidFill>
                <a:latin typeface="Gill Sans"/>
                <a:ea typeface="Gill Sans"/>
                <a:cs typeface="Gill Sans"/>
                <a:sym typeface="Gill Sans"/>
              </a:rPr>
              <a:t>bathing </a:t>
            </a:r>
            <a:endParaRPr sz="3500">
              <a:solidFill>
                <a:schemeClr val="dk1"/>
              </a:solidFill>
              <a:latin typeface="Gill Sans"/>
              <a:ea typeface="Gill Sans"/>
              <a:cs typeface="Gill Sans"/>
              <a:sym typeface="Gill Sans"/>
            </a:endParaRPr>
          </a:p>
          <a:p>
            <a:pPr indent="-228600" lvl="0" marL="228600" rtl="0" algn="l">
              <a:lnSpc>
                <a:spcPct val="90000"/>
              </a:lnSpc>
              <a:spcBef>
                <a:spcPts val="1000"/>
              </a:spcBef>
              <a:spcAft>
                <a:spcPts val="0"/>
              </a:spcAft>
              <a:buSzPts val="3500"/>
              <a:buFont typeface="Gill Sans"/>
              <a:buChar char="•"/>
            </a:pPr>
            <a:r>
              <a:rPr lang="en-US" sz="3500">
                <a:solidFill>
                  <a:schemeClr val="dk1"/>
                </a:solidFill>
                <a:latin typeface="Gill Sans"/>
                <a:ea typeface="Gill Sans"/>
                <a:cs typeface="Gill Sans"/>
                <a:sym typeface="Gill Sans"/>
              </a:rPr>
              <a:t>toileting     </a:t>
            </a:r>
            <a:endParaRPr sz="3500">
              <a:solidFill>
                <a:schemeClr val="dk1"/>
              </a:solidFill>
              <a:latin typeface="Gill Sans"/>
              <a:ea typeface="Gill Sans"/>
              <a:cs typeface="Gill Sans"/>
              <a:sym typeface="Gill Sans"/>
            </a:endParaRPr>
          </a:p>
          <a:p>
            <a:pPr indent="-228600" lvl="0" marL="228600" rtl="0" algn="l">
              <a:lnSpc>
                <a:spcPct val="90000"/>
              </a:lnSpc>
              <a:spcBef>
                <a:spcPts val="1000"/>
              </a:spcBef>
              <a:spcAft>
                <a:spcPts val="0"/>
              </a:spcAft>
              <a:buSzPts val="3500"/>
              <a:buFont typeface="Gill Sans"/>
              <a:buChar char="•"/>
            </a:pPr>
            <a:r>
              <a:rPr lang="en-US" sz="3500">
                <a:solidFill>
                  <a:schemeClr val="dk1"/>
                </a:solidFill>
                <a:latin typeface="Gill Sans"/>
                <a:ea typeface="Gill Sans"/>
                <a:cs typeface="Gill Sans"/>
                <a:sym typeface="Gill Sans"/>
              </a:rPr>
              <a:t>dressing </a:t>
            </a:r>
            <a:endParaRPr sz="3500">
              <a:solidFill>
                <a:schemeClr val="dk1"/>
              </a:solidFill>
              <a:latin typeface="Gill Sans"/>
              <a:ea typeface="Gill Sans"/>
              <a:cs typeface="Gill Sans"/>
              <a:sym typeface="Gill Sans"/>
            </a:endParaRPr>
          </a:p>
          <a:p>
            <a:pPr indent="-228600" lvl="0" marL="228600" rtl="0" algn="l">
              <a:lnSpc>
                <a:spcPct val="90000"/>
              </a:lnSpc>
              <a:spcBef>
                <a:spcPts val="1000"/>
              </a:spcBef>
              <a:spcAft>
                <a:spcPts val="0"/>
              </a:spcAft>
              <a:buSzPts val="3500"/>
              <a:buChar char="•"/>
            </a:pPr>
            <a:r>
              <a:rPr lang="en-US" sz="3500">
                <a:solidFill>
                  <a:schemeClr val="dk1"/>
                </a:solidFill>
                <a:latin typeface="Gill Sans"/>
                <a:ea typeface="Gill Sans"/>
                <a:cs typeface="Gill Sans"/>
                <a:sym typeface="Gill Sans"/>
              </a:rPr>
              <a:t>eating</a:t>
            </a:r>
            <a:r>
              <a:rPr lang="en-US" sz="3500">
                <a:solidFill>
                  <a:schemeClr val="dk1"/>
                </a:solidFill>
              </a:rPr>
              <a:t> </a:t>
            </a:r>
            <a:endParaRPr sz="3500">
              <a:solidFill>
                <a:schemeClr val="dk1"/>
              </a:solidFill>
            </a:endParaRPr>
          </a:p>
        </p:txBody>
      </p:sp>
      <p:pic>
        <p:nvPicPr>
          <p:cNvPr descr="Paint outline" id="343" name="Google Shape;343;g2b5b2a6dd35_0_16"/>
          <p:cNvPicPr preferRelativeResize="0"/>
          <p:nvPr/>
        </p:nvPicPr>
        <p:blipFill rotWithShape="1">
          <a:blip r:embed="rId4">
            <a:alphaModFix/>
          </a:blip>
          <a:srcRect b="0" l="0" r="0" t="0"/>
          <a:stretch/>
        </p:blipFill>
        <p:spPr>
          <a:xfrm>
            <a:off x="2285192" y="4820481"/>
            <a:ext cx="2083979" cy="1790428"/>
          </a:xfrm>
          <a:prstGeom prst="rect">
            <a:avLst/>
          </a:prstGeom>
          <a:noFill/>
          <a:ln>
            <a:noFill/>
          </a:ln>
        </p:spPr>
      </p:pic>
      <p:pic>
        <p:nvPicPr>
          <p:cNvPr id="344" name="Google Shape;344;g2b5b2a6dd35_0_16"/>
          <p:cNvPicPr preferRelativeResize="0"/>
          <p:nvPr/>
        </p:nvPicPr>
        <p:blipFill rotWithShape="1">
          <a:blip r:embed="rId5">
            <a:alphaModFix/>
          </a:blip>
          <a:srcRect b="0" l="0" r="0" t="0"/>
          <a:stretch/>
        </p:blipFill>
        <p:spPr>
          <a:xfrm>
            <a:off x="2384200" y="4077525"/>
            <a:ext cx="1943250" cy="7429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g2b5b2a6dd35_0_0"/>
          <p:cNvSpPr txBox="1"/>
          <p:nvPr>
            <p:ph type="title"/>
          </p:nvPr>
        </p:nvSpPr>
        <p:spPr>
          <a:xfrm>
            <a:off x="135350" y="63950"/>
            <a:ext cx="4249200" cy="708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60514"/>
              <a:buFont typeface="Calibri"/>
              <a:buNone/>
            </a:pPr>
            <a:r>
              <a:rPr b="1" lang="en-US" sz="3433">
                <a:solidFill>
                  <a:srgbClr val="222A35"/>
                </a:solidFill>
                <a:latin typeface="Gill Sans"/>
                <a:ea typeface="Gill Sans"/>
                <a:cs typeface="Gill Sans"/>
                <a:sym typeface="Gill Sans"/>
              </a:rPr>
              <a:t>  ID</a:t>
            </a:r>
            <a:r>
              <a:rPr b="1" lang="en-US" sz="3433">
                <a:solidFill>
                  <a:srgbClr val="FF0000"/>
                </a:solidFill>
                <a:latin typeface="Gill Sans"/>
                <a:ea typeface="Gill Sans"/>
                <a:cs typeface="Gill Sans"/>
                <a:sym typeface="Gill Sans"/>
              </a:rPr>
              <a:t>E</a:t>
            </a:r>
            <a:r>
              <a:rPr b="1" lang="en-US" sz="3433">
                <a:solidFill>
                  <a:srgbClr val="222A35"/>
                </a:solidFill>
                <a:latin typeface="Gill Sans"/>
                <a:ea typeface="Gill Sans"/>
                <a:cs typeface="Gill Sans"/>
                <a:sym typeface="Gill Sans"/>
              </a:rPr>
              <a:t>A! </a:t>
            </a:r>
            <a:r>
              <a:rPr b="1" lang="en-US" sz="3433">
                <a:solidFill>
                  <a:srgbClr val="7F7F7F"/>
                </a:solidFill>
                <a:latin typeface="Gill Sans"/>
                <a:ea typeface="Gill Sans"/>
                <a:cs typeface="Gill Sans"/>
                <a:sym typeface="Gill Sans"/>
              </a:rPr>
              <a:t>2: </a:t>
            </a:r>
            <a:br>
              <a:rPr lang="en-US" sz="2400">
                <a:latin typeface="Calibri"/>
                <a:ea typeface="Calibri"/>
                <a:cs typeface="Calibri"/>
                <a:sym typeface="Calibri"/>
              </a:rPr>
            </a:br>
            <a:endParaRPr sz="2400">
              <a:latin typeface="Calibri"/>
              <a:ea typeface="Calibri"/>
              <a:cs typeface="Calibri"/>
              <a:sym typeface="Calibri"/>
            </a:endParaRPr>
          </a:p>
        </p:txBody>
      </p:sp>
      <p:sp>
        <p:nvSpPr>
          <p:cNvPr id="353" name="Google Shape;353;g2b5b2a6dd35_0_0"/>
          <p:cNvSpPr/>
          <p:nvPr/>
        </p:nvSpPr>
        <p:spPr>
          <a:xfrm>
            <a:off x="4639056" y="0"/>
            <a:ext cx="7552800" cy="6858000"/>
          </a:xfrm>
          <a:prstGeom prst="rect">
            <a:avLst/>
          </a:prstGeom>
          <a:solidFill>
            <a:srgbClr val="C8CAC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54" name="Google Shape;354;g2b5b2a6dd35_0_0"/>
          <p:cNvSpPr/>
          <p:nvPr/>
        </p:nvSpPr>
        <p:spPr>
          <a:xfrm>
            <a:off x="5123688" y="557784"/>
            <a:ext cx="6584100" cy="5739300"/>
          </a:xfrm>
          <a:prstGeom prst="roundRect">
            <a:avLst>
              <a:gd fmla="val 0" name="adj"/>
            </a:avLst>
          </a:prstGeom>
          <a:solidFill>
            <a:srgbClr val="FFFFFF"/>
          </a:solidFill>
          <a:ln cap="flat" cmpd="sng" w="9525">
            <a:solidFill>
              <a:srgbClr val="C8CACA"/>
            </a:solidFill>
            <a:prstDash val="solid"/>
            <a:miter lim="800000"/>
            <a:headEnd len="sm" w="sm" type="none"/>
            <a:tailEnd len="sm" w="sm" type="none"/>
          </a:ln>
          <a:effectLst>
            <a:outerShdw blurRad="57150" rotWithShape="0" algn="t" dir="5400000" dist="19050">
              <a:srgbClr val="000000">
                <a:alpha val="61176"/>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55" name="Google Shape;355;g2b5b2a6dd35_0_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356" name="Google Shape;356;g2b5b2a6dd35_0_0"/>
          <p:cNvPicPr preferRelativeResize="0"/>
          <p:nvPr/>
        </p:nvPicPr>
        <p:blipFill rotWithShape="1">
          <a:blip r:embed="rId3">
            <a:alphaModFix/>
          </a:blip>
          <a:srcRect b="0" l="0" r="0" t="0"/>
          <a:stretch/>
        </p:blipFill>
        <p:spPr>
          <a:xfrm>
            <a:off x="5553475" y="1285875"/>
            <a:ext cx="5724525" cy="4286250"/>
          </a:xfrm>
          <a:prstGeom prst="rect">
            <a:avLst/>
          </a:prstGeom>
          <a:noFill/>
          <a:ln cap="flat" cmpd="sng" w="9525">
            <a:solidFill>
              <a:srgbClr val="C8CACA"/>
            </a:solidFill>
            <a:prstDash val="solid"/>
            <a:miter lim="8000"/>
            <a:headEnd len="sm" w="sm" type="none"/>
            <a:tailEnd len="sm" w="sm" type="none"/>
          </a:ln>
          <a:effectLst>
            <a:outerShdw blurRad="57150" rotWithShape="0" algn="t" dir="5400000" dist="19050">
              <a:srgbClr val="000000">
                <a:alpha val="61176"/>
              </a:srgbClr>
            </a:outerShdw>
          </a:effectLst>
        </p:spPr>
      </p:pic>
      <p:sp>
        <p:nvSpPr>
          <p:cNvPr id="357" name="Google Shape;357;g2b5b2a6dd35_0_0"/>
          <p:cNvSpPr txBox="1"/>
          <p:nvPr>
            <p:ph type="title"/>
          </p:nvPr>
        </p:nvSpPr>
        <p:spPr>
          <a:xfrm>
            <a:off x="292050" y="609475"/>
            <a:ext cx="4346100" cy="1781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7E7E7E"/>
              </a:buClr>
              <a:buSzPts val="4400"/>
              <a:buFont typeface="Calibri"/>
              <a:buNone/>
            </a:pPr>
            <a:r>
              <a:rPr b="1" lang="en-US">
                <a:latin typeface="Gill Sans"/>
                <a:ea typeface="Gill Sans"/>
                <a:cs typeface="Gill Sans"/>
                <a:sym typeface="Gill Sans"/>
              </a:rPr>
              <a:t>Explore: Environmental Triggers</a:t>
            </a:r>
            <a:endParaRPr b="1">
              <a:latin typeface="Gill Sans"/>
              <a:ea typeface="Gill Sans"/>
              <a:cs typeface="Gill Sans"/>
              <a:sym typeface="Gill Sans"/>
            </a:endParaRPr>
          </a:p>
        </p:txBody>
      </p:sp>
      <p:sp>
        <p:nvSpPr>
          <p:cNvPr id="358" name="Google Shape;358;g2b5b2a6dd35_0_0"/>
          <p:cNvSpPr txBox="1"/>
          <p:nvPr/>
        </p:nvSpPr>
        <p:spPr>
          <a:xfrm>
            <a:off x="351950" y="2219250"/>
            <a:ext cx="4173600" cy="1800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500"/>
              <a:buFont typeface="Arial"/>
              <a:buNone/>
            </a:pPr>
            <a:r>
              <a:rPr b="0" i="0" lang="en-US" sz="3500" u="none" cap="none" strike="noStrike">
                <a:solidFill>
                  <a:schemeClr val="dk2"/>
                </a:solidFill>
                <a:latin typeface="Gill Sans"/>
                <a:ea typeface="Gill Sans"/>
                <a:cs typeface="Gill Sans"/>
                <a:sym typeface="Gill Sans"/>
              </a:rPr>
              <a:t>What is going on in the room?</a:t>
            </a:r>
            <a:endParaRPr b="0" i="0" sz="3500" u="none" cap="none" strike="noStrike">
              <a:solidFill>
                <a:schemeClr val="dk2"/>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3500"/>
              <a:buFont typeface="Arial"/>
              <a:buNone/>
            </a:pPr>
            <a:r>
              <a:rPr b="0" i="0" lang="en-US" sz="3500" u="none" cap="none" strike="noStrike">
                <a:solidFill>
                  <a:schemeClr val="dk2"/>
                </a:solidFill>
                <a:latin typeface="Gill Sans"/>
                <a:ea typeface="Gill Sans"/>
                <a:cs typeface="Gill Sans"/>
                <a:sym typeface="Gill Sans"/>
              </a:rPr>
              <a:t>Look around for clues</a:t>
            </a:r>
            <a:r>
              <a:rPr b="0" i="0" lang="en-US" sz="3500" u="none" cap="none" strike="noStrike">
                <a:solidFill>
                  <a:schemeClr val="dk1"/>
                </a:solidFill>
                <a:latin typeface="Gill Sans"/>
                <a:ea typeface="Gill Sans"/>
                <a:cs typeface="Gill Sans"/>
                <a:sym typeface="Gill Sans"/>
              </a:rPr>
              <a:t>  </a:t>
            </a:r>
            <a:endParaRPr b="0" i="0" sz="3500" u="none" cap="none" strike="noStrike">
              <a:solidFill>
                <a:schemeClr val="dk1"/>
              </a:solidFill>
              <a:latin typeface="Gill Sans"/>
              <a:ea typeface="Gill Sans"/>
              <a:cs typeface="Gill Sans"/>
              <a:sym typeface="Gill Sans"/>
            </a:endParaRPr>
          </a:p>
        </p:txBody>
      </p:sp>
      <p:grpSp>
        <p:nvGrpSpPr>
          <p:cNvPr id="359" name="Google Shape;359;g2b5b2a6dd35_0_0"/>
          <p:cNvGrpSpPr/>
          <p:nvPr/>
        </p:nvGrpSpPr>
        <p:grpSpPr>
          <a:xfrm>
            <a:off x="2111316" y="4327237"/>
            <a:ext cx="2053200" cy="2605376"/>
            <a:chOff x="538000" y="4358024"/>
            <a:chExt cx="2053200" cy="2605376"/>
          </a:xfrm>
        </p:grpSpPr>
        <p:pic>
          <p:nvPicPr>
            <p:cNvPr descr="Paint outline" id="360" name="Google Shape;360;g2b5b2a6dd35_0_0"/>
            <p:cNvPicPr preferRelativeResize="0"/>
            <p:nvPr/>
          </p:nvPicPr>
          <p:blipFill rotWithShape="1">
            <a:blip r:embed="rId4">
              <a:alphaModFix/>
            </a:blip>
            <a:srcRect b="0" l="0" r="0" t="0"/>
            <a:stretch/>
          </p:blipFill>
          <p:spPr>
            <a:xfrm>
              <a:off x="538000" y="5294900"/>
              <a:ext cx="1918825" cy="1668500"/>
            </a:xfrm>
            <a:prstGeom prst="rect">
              <a:avLst/>
            </a:prstGeom>
            <a:noFill/>
            <a:ln>
              <a:noFill/>
            </a:ln>
          </p:spPr>
        </p:pic>
        <p:sp>
          <p:nvSpPr>
            <p:cNvPr id="361" name="Google Shape;361;g2b5b2a6dd35_0_0"/>
            <p:cNvSpPr txBox="1"/>
            <p:nvPr/>
          </p:nvSpPr>
          <p:spPr>
            <a:xfrm>
              <a:off x="538000" y="4358024"/>
              <a:ext cx="2053200" cy="708000"/>
            </a:xfrm>
            <a:prstGeom prst="rect">
              <a:avLst/>
            </a:prstGeom>
            <a:noFill/>
            <a:ln cap="flat" cmpd="sng" w="63500">
              <a:solidFill>
                <a:srgbClr val="7030A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Gill Sans"/>
                  <a:ea typeface="Gill Sans"/>
                  <a:cs typeface="Gill Sans"/>
                  <a:sym typeface="Gill Sans"/>
                </a:rPr>
                <a:t>Environmental issues</a:t>
              </a:r>
              <a:endParaRPr b="0" i="0" sz="1400" u="none" cap="none" strike="noStrike">
                <a:solidFill>
                  <a:srgbClr val="000000"/>
                </a:solidFill>
                <a:latin typeface="Gill Sans"/>
                <a:ea typeface="Gill Sans"/>
                <a:cs typeface="Gill Sans"/>
                <a:sym typeface="Gill Sans"/>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5"/>
          <p:cNvSpPr txBox="1"/>
          <p:nvPr>
            <p:ph type="ctrTitle"/>
          </p:nvPr>
        </p:nvSpPr>
        <p:spPr>
          <a:xfrm>
            <a:off x="1383325" y="606568"/>
            <a:ext cx="9144000" cy="10500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a:latin typeface="Gill Sans"/>
                <a:ea typeface="Gill Sans"/>
                <a:cs typeface="Gill Sans"/>
                <a:sym typeface="Gill Sans"/>
              </a:rPr>
              <a:t>Funding Disclosures</a:t>
            </a:r>
            <a:endParaRPr>
              <a:latin typeface="Gill Sans"/>
              <a:ea typeface="Gill Sans"/>
              <a:cs typeface="Gill Sans"/>
              <a:sym typeface="Gill Sans"/>
            </a:endParaRPr>
          </a:p>
        </p:txBody>
      </p:sp>
      <p:sp>
        <p:nvSpPr>
          <p:cNvPr id="99" name="Google Shape;99;p5"/>
          <p:cNvSpPr txBox="1"/>
          <p:nvPr>
            <p:ph idx="1" type="subTitle"/>
          </p:nvPr>
        </p:nvSpPr>
        <p:spPr>
          <a:xfrm>
            <a:off x="1524000" y="2337918"/>
            <a:ext cx="9144000" cy="481500"/>
          </a:xfrm>
          <a:prstGeom prst="rect">
            <a:avLst/>
          </a:prstGeom>
          <a:noFill/>
          <a:ln>
            <a:noFill/>
          </a:ln>
        </p:spPr>
        <p:txBody>
          <a:bodyPr anchorCtr="0" anchor="t" bIns="45700" lIns="91425" spcFirstLastPara="1" rIns="91425" wrap="square" tIns="45700">
            <a:noAutofit/>
          </a:bodyPr>
          <a:lstStyle/>
          <a:p>
            <a:pPr indent="0" lvl="0" marL="0" rtl="0" algn="ctr">
              <a:lnSpc>
                <a:spcPct val="95000"/>
              </a:lnSpc>
              <a:spcBef>
                <a:spcPts val="1200"/>
              </a:spcBef>
              <a:spcAft>
                <a:spcPts val="0"/>
              </a:spcAft>
              <a:buClr>
                <a:schemeClr val="dk1"/>
              </a:buClr>
              <a:buSzPts val="440"/>
              <a:buFont typeface="Arial"/>
              <a:buNone/>
            </a:pPr>
            <a:r>
              <a:rPr lang="en-US" sz="1301">
                <a:latin typeface="Gill Sans"/>
                <a:ea typeface="Gill Sans"/>
                <a:cs typeface="Gill Sans"/>
                <a:sym typeface="Gill Sans"/>
              </a:rPr>
              <a:t>Derived from the work of Alzheimer’s Los Angeles and partners under ACL grant #90ADPI0024-01-00</a:t>
            </a:r>
            <a:endParaRPr sz="1301">
              <a:latin typeface="Gill Sans"/>
              <a:ea typeface="Gill Sans"/>
              <a:cs typeface="Gill Sans"/>
              <a:sym typeface="Gill Sans"/>
            </a:endParaRPr>
          </a:p>
          <a:p>
            <a:pPr indent="0" lvl="0" marL="0" rtl="0" algn="ctr">
              <a:lnSpc>
                <a:spcPct val="70000"/>
              </a:lnSpc>
              <a:spcBef>
                <a:spcPts val="1200"/>
              </a:spcBef>
              <a:spcAft>
                <a:spcPts val="0"/>
              </a:spcAft>
              <a:buClr>
                <a:schemeClr val="dk1"/>
              </a:buClr>
              <a:buSzPts val="1745"/>
              <a:buNone/>
            </a:pPr>
            <a:r>
              <a:t/>
            </a:r>
            <a:endParaRPr sz="760">
              <a:latin typeface="Gill Sans"/>
              <a:ea typeface="Gill Sans"/>
              <a:cs typeface="Gill Sans"/>
              <a:sym typeface="Gill Sans"/>
            </a:endParaRPr>
          </a:p>
        </p:txBody>
      </p:sp>
      <p:sp>
        <p:nvSpPr>
          <p:cNvPr id="100" name="Google Shape;100;p5"/>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300"/>
              <a:buNone/>
            </a:pPr>
            <a:fld id="{00000000-1234-1234-1234-123412341234}" type="slidenum">
              <a:rPr lang="en-US" sz="1300">
                <a:solidFill>
                  <a:schemeClr val="dk2"/>
                </a:solidFill>
                <a:latin typeface="Arial"/>
                <a:ea typeface="Arial"/>
                <a:cs typeface="Arial"/>
                <a:sym typeface="Arial"/>
              </a:rPr>
              <a:t>‹#›</a:t>
            </a:fld>
            <a:endParaRPr sz="1300">
              <a:solidFill>
                <a:schemeClr val="dk2"/>
              </a:solidFill>
              <a:latin typeface="Arial"/>
              <a:ea typeface="Arial"/>
              <a:cs typeface="Arial"/>
              <a:sym typeface="Arial"/>
            </a:endParaRPr>
          </a:p>
        </p:txBody>
      </p:sp>
      <p:sp>
        <p:nvSpPr>
          <p:cNvPr id="101" name="Google Shape;101;p5"/>
          <p:cNvSpPr txBox="1"/>
          <p:nvPr/>
        </p:nvSpPr>
        <p:spPr>
          <a:xfrm>
            <a:off x="187050" y="3429000"/>
            <a:ext cx="11817900" cy="692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This project is/was supported by the Health Resources and Services Administration (HRSA) of the U.S. Department of Health and Human Services (HHS) under grant number U1QHP28740, Geriatrics Workforce Enhancement Program for $3.5 million. This information or content and conclusions are those of the author and should not be construed as the official position or policy or, nor should any endorsements be inferred by, HRSA, HHS or the U.S. Government.</a:t>
            </a:r>
            <a:endParaRPr b="0" i="0" sz="1400" u="none" cap="none" strike="noStrike">
              <a:solidFill>
                <a:srgbClr val="000000"/>
              </a:solidFill>
              <a:latin typeface="Arial"/>
              <a:ea typeface="Arial"/>
              <a:cs typeface="Arial"/>
              <a:sym typeface="Arial"/>
            </a:endParaRPr>
          </a:p>
        </p:txBody>
      </p:sp>
      <p:pic>
        <p:nvPicPr>
          <p:cNvPr id="102" name="Google Shape;102;p5"/>
          <p:cNvPicPr preferRelativeResize="0"/>
          <p:nvPr/>
        </p:nvPicPr>
        <p:blipFill rotWithShape="1">
          <a:blip r:embed="rId3">
            <a:alphaModFix/>
          </a:blip>
          <a:srcRect b="0" l="0" r="0" t="0"/>
          <a:stretch/>
        </p:blipFill>
        <p:spPr>
          <a:xfrm>
            <a:off x="588549" y="5054002"/>
            <a:ext cx="2701189" cy="692700"/>
          </a:xfrm>
          <a:prstGeom prst="rect">
            <a:avLst/>
          </a:prstGeom>
          <a:noFill/>
          <a:ln>
            <a:noFill/>
          </a:ln>
        </p:spPr>
      </p:pic>
      <p:pic>
        <p:nvPicPr>
          <p:cNvPr descr="Text&#10;&#10;Description automatically generated" id="103" name="Google Shape;103;p5"/>
          <p:cNvPicPr preferRelativeResize="0"/>
          <p:nvPr/>
        </p:nvPicPr>
        <p:blipFill rotWithShape="1">
          <a:blip r:embed="rId4">
            <a:alphaModFix/>
          </a:blip>
          <a:srcRect b="0" l="0" r="0" t="0"/>
          <a:stretch/>
        </p:blipFill>
        <p:spPr>
          <a:xfrm>
            <a:off x="4723634" y="4715016"/>
            <a:ext cx="2100644" cy="1370671"/>
          </a:xfrm>
          <a:prstGeom prst="rect">
            <a:avLst/>
          </a:prstGeom>
          <a:noFill/>
          <a:ln>
            <a:noFill/>
          </a:ln>
        </p:spPr>
      </p:pic>
      <p:pic>
        <p:nvPicPr>
          <p:cNvPr descr="Text&#10;&#10;Description automatically generated" id="104" name="Google Shape;104;p5"/>
          <p:cNvPicPr preferRelativeResize="0"/>
          <p:nvPr/>
        </p:nvPicPr>
        <p:blipFill rotWithShape="1">
          <a:blip r:embed="rId5">
            <a:alphaModFix/>
          </a:blip>
          <a:srcRect b="0" l="0" r="0" t="0"/>
          <a:stretch/>
        </p:blipFill>
        <p:spPr>
          <a:xfrm>
            <a:off x="8258175" y="5086532"/>
            <a:ext cx="3195879" cy="66017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g262da3f0a83_1_318"/>
          <p:cNvSpPr txBox="1"/>
          <p:nvPr>
            <p:ph type="title"/>
          </p:nvPr>
        </p:nvSpPr>
        <p:spPr>
          <a:xfrm>
            <a:off x="68975" y="132725"/>
            <a:ext cx="5696400" cy="16224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US" sz="4400">
                <a:solidFill>
                  <a:schemeClr val="dk1"/>
                </a:solidFill>
                <a:latin typeface="Gill Sans"/>
                <a:ea typeface="Gill Sans"/>
                <a:cs typeface="Gill Sans"/>
                <a:sym typeface="Gill Sans"/>
              </a:rPr>
              <a:t>Case Example:</a:t>
            </a:r>
            <a:br>
              <a:rPr b="1" lang="en-US" sz="4400">
                <a:solidFill>
                  <a:schemeClr val="dk1"/>
                </a:solidFill>
                <a:latin typeface="Gill Sans"/>
                <a:ea typeface="Gill Sans"/>
                <a:cs typeface="Gill Sans"/>
                <a:sym typeface="Gill Sans"/>
              </a:rPr>
            </a:br>
            <a:r>
              <a:rPr b="1" lang="en-US" sz="4400">
                <a:solidFill>
                  <a:schemeClr val="dk1"/>
                </a:solidFill>
                <a:latin typeface="Gill Sans"/>
                <a:ea typeface="Gill Sans"/>
                <a:cs typeface="Gill Sans"/>
                <a:sym typeface="Gill Sans"/>
              </a:rPr>
              <a:t> “I Want to go home!”</a:t>
            </a:r>
            <a:endParaRPr>
              <a:latin typeface="Gill Sans"/>
              <a:ea typeface="Gill Sans"/>
              <a:cs typeface="Gill Sans"/>
              <a:sym typeface="Gill Sans"/>
            </a:endParaRPr>
          </a:p>
        </p:txBody>
      </p:sp>
      <p:sp>
        <p:nvSpPr>
          <p:cNvPr id="369" name="Google Shape;369;g262da3f0a83_1_318"/>
          <p:cNvSpPr txBox="1"/>
          <p:nvPr>
            <p:ph idx="1" type="body"/>
          </p:nvPr>
        </p:nvSpPr>
        <p:spPr>
          <a:xfrm>
            <a:off x="191730" y="2251586"/>
            <a:ext cx="5573700" cy="4192757"/>
          </a:xfrm>
          <a:prstGeom prst="rect">
            <a:avLst/>
          </a:prstGeom>
          <a:noFill/>
          <a:ln>
            <a:noFill/>
          </a:ln>
        </p:spPr>
        <p:txBody>
          <a:bodyPr anchorCtr="0" anchor="t" bIns="45700" lIns="91425" spcFirstLastPara="1" rIns="91425" wrap="square" tIns="45700">
            <a:normAutofit fontScale="55000" lnSpcReduction="20000"/>
          </a:bodyPr>
          <a:lstStyle/>
          <a:p>
            <a:pPr indent="0" lvl="0" marL="0" marR="0" rtl="0" algn="l">
              <a:lnSpc>
                <a:spcPct val="107000"/>
              </a:lnSpc>
              <a:spcBef>
                <a:spcPts val="800"/>
              </a:spcBef>
              <a:spcAft>
                <a:spcPts val="0"/>
              </a:spcAft>
              <a:buSzPct val="49519"/>
              <a:buNone/>
            </a:pPr>
            <a:r>
              <a:rPr lang="en-US" sz="6192">
                <a:latin typeface="Gill Sans"/>
                <a:ea typeface="Gill Sans"/>
                <a:cs typeface="Gill Sans"/>
                <a:sym typeface="Gill Sans"/>
              </a:rPr>
              <a:t>Why would someone say, “I want to go home?”</a:t>
            </a:r>
            <a:endParaRPr sz="6192">
              <a:latin typeface="Gill Sans"/>
              <a:ea typeface="Gill Sans"/>
              <a:cs typeface="Gill Sans"/>
              <a:sym typeface="Gill Sans"/>
            </a:endParaRPr>
          </a:p>
          <a:p>
            <a:pPr indent="0" lvl="2" marL="0" marR="0" rtl="0" algn="l">
              <a:lnSpc>
                <a:spcPct val="107000"/>
              </a:lnSpc>
              <a:spcBef>
                <a:spcPts val="800"/>
              </a:spcBef>
              <a:spcAft>
                <a:spcPts val="0"/>
              </a:spcAft>
              <a:buClr>
                <a:schemeClr val="dk1"/>
              </a:buClr>
              <a:buSzPct val="86205"/>
              <a:buNone/>
            </a:pPr>
            <a:r>
              <a:t/>
            </a:r>
            <a:endParaRPr sz="2320">
              <a:latin typeface="Gill Sans"/>
              <a:ea typeface="Gill Sans"/>
              <a:cs typeface="Gill Sans"/>
              <a:sym typeface="Gill Sans"/>
            </a:endParaRPr>
          </a:p>
          <a:p>
            <a:pPr indent="-325646" lvl="1" marL="800100" rtl="0" algn="l">
              <a:lnSpc>
                <a:spcPct val="107000"/>
              </a:lnSpc>
              <a:spcBef>
                <a:spcPts val="800"/>
              </a:spcBef>
              <a:spcAft>
                <a:spcPts val="0"/>
              </a:spcAft>
              <a:buClr>
                <a:schemeClr val="dk1"/>
              </a:buClr>
              <a:buSzPct val="100000"/>
              <a:buFont typeface="Gill Sans"/>
              <a:buChar char="•"/>
            </a:pPr>
            <a:r>
              <a:rPr lang="en-US" sz="5503">
                <a:latin typeface="Gill Sans"/>
                <a:ea typeface="Gill Sans"/>
                <a:cs typeface="Gill Sans"/>
                <a:sym typeface="Gill Sans"/>
              </a:rPr>
              <a:t>I want to feel safe</a:t>
            </a:r>
            <a:endParaRPr sz="5503">
              <a:latin typeface="Gill Sans"/>
              <a:ea typeface="Gill Sans"/>
              <a:cs typeface="Gill Sans"/>
              <a:sym typeface="Gill Sans"/>
            </a:endParaRPr>
          </a:p>
          <a:p>
            <a:pPr indent="-325646" lvl="1" marL="800100" rtl="0" algn="l">
              <a:lnSpc>
                <a:spcPct val="107000"/>
              </a:lnSpc>
              <a:spcBef>
                <a:spcPts val="800"/>
              </a:spcBef>
              <a:spcAft>
                <a:spcPts val="0"/>
              </a:spcAft>
              <a:buClr>
                <a:schemeClr val="dk1"/>
              </a:buClr>
              <a:buSzPct val="100000"/>
              <a:buFont typeface="Gill Sans"/>
              <a:buChar char="•"/>
            </a:pPr>
            <a:r>
              <a:rPr lang="en-US" sz="5503">
                <a:latin typeface="Gill Sans"/>
                <a:ea typeface="Gill Sans"/>
                <a:cs typeface="Gill Sans"/>
                <a:sym typeface="Gill Sans"/>
              </a:rPr>
              <a:t>I want to feel secure</a:t>
            </a:r>
            <a:endParaRPr sz="5503">
              <a:latin typeface="Gill Sans"/>
              <a:ea typeface="Gill Sans"/>
              <a:cs typeface="Gill Sans"/>
              <a:sym typeface="Gill Sans"/>
            </a:endParaRPr>
          </a:p>
          <a:p>
            <a:pPr indent="-325646" lvl="1" marL="800100" rtl="0" algn="l">
              <a:lnSpc>
                <a:spcPct val="107000"/>
              </a:lnSpc>
              <a:spcBef>
                <a:spcPts val="800"/>
              </a:spcBef>
              <a:spcAft>
                <a:spcPts val="0"/>
              </a:spcAft>
              <a:buClr>
                <a:schemeClr val="dk1"/>
              </a:buClr>
              <a:buSzPct val="100000"/>
              <a:buFont typeface="Gill Sans"/>
              <a:buChar char="•"/>
            </a:pPr>
            <a:r>
              <a:rPr lang="en-US" sz="5503">
                <a:latin typeface="Gill Sans"/>
                <a:ea typeface="Gill Sans"/>
                <a:cs typeface="Gill Sans"/>
                <a:sym typeface="Gill Sans"/>
              </a:rPr>
              <a:t>I want comfort</a:t>
            </a:r>
            <a:endParaRPr sz="5503">
              <a:latin typeface="Gill Sans"/>
              <a:ea typeface="Gill Sans"/>
              <a:cs typeface="Gill Sans"/>
              <a:sym typeface="Gill Sans"/>
            </a:endParaRPr>
          </a:p>
          <a:p>
            <a:pPr indent="-325646" lvl="1" marL="800100" rtl="0" algn="l">
              <a:lnSpc>
                <a:spcPct val="107000"/>
              </a:lnSpc>
              <a:spcBef>
                <a:spcPts val="800"/>
              </a:spcBef>
              <a:spcAft>
                <a:spcPts val="0"/>
              </a:spcAft>
              <a:buClr>
                <a:schemeClr val="dk1"/>
              </a:buClr>
              <a:buSzPct val="100000"/>
              <a:buFont typeface="Gill Sans"/>
              <a:buChar char="•"/>
            </a:pPr>
            <a:r>
              <a:rPr lang="en-US" sz="5503">
                <a:latin typeface="Gill Sans"/>
                <a:ea typeface="Gill Sans"/>
                <a:cs typeface="Gill Sans"/>
                <a:sym typeface="Gill Sans"/>
              </a:rPr>
              <a:t>I want something familiar</a:t>
            </a:r>
            <a:endParaRPr sz="5503">
              <a:latin typeface="Gill Sans"/>
              <a:ea typeface="Gill Sans"/>
              <a:cs typeface="Gill Sans"/>
              <a:sym typeface="Gill Sans"/>
            </a:endParaRPr>
          </a:p>
          <a:p>
            <a:pPr indent="-325646" lvl="1" marL="800100" rtl="0" algn="l">
              <a:lnSpc>
                <a:spcPct val="107000"/>
              </a:lnSpc>
              <a:spcBef>
                <a:spcPts val="800"/>
              </a:spcBef>
              <a:spcAft>
                <a:spcPts val="0"/>
              </a:spcAft>
              <a:buClr>
                <a:schemeClr val="dk1"/>
              </a:buClr>
              <a:buSzPct val="100000"/>
              <a:buFont typeface="Gill Sans"/>
              <a:buChar char="•"/>
            </a:pPr>
            <a:r>
              <a:rPr lang="en-US" sz="5503">
                <a:latin typeface="Gill Sans"/>
                <a:ea typeface="Gill Sans"/>
                <a:cs typeface="Gill Sans"/>
                <a:sym typeface="Gill Sans"/>
              </a:rPr>
              <a:t>I want to feel loved</a:t>
            </a:r>
            <a:endParaRPr sz="5503">
              <a:latin typeface="Gill Sans"/>
              <a:ea typeface="Gill Sans"/>
              <a:cs typeface="Gill Sans"/>
              <a:sym typeface="Gill Sans"/>
            </a:endParaRPr>
          </a:p>
          <a:p>
            <a:pPr indent="152400" lvl="0" marL="0" rtl="0" algn="l">
              <a:lnSpc>
                <a:spcPct val="90000"/>
              </a:lnSpc>
              <a:spcBef>
                <a:spcPts val="1800"/>
              </a:spcBef>
              <a:spcAft>
                <a:spcPts val="0"/>
              </a:spcAft>
              <a:buClr>
                <a:schemeClr val="dk1"/>
              </a:buClr>
              <a:buSzPct val="100000"/>
              <a:buFont typeface="Arial"/>
              <a:buNone/>
            </a:pPr>
            <a:r>
              <a:t/>
            </a:r>
            <a:endParaRPr sz="2400"/>
          </a:p>
        </p:txBody>
      </p:sp>
      <p:sp>
        <p:nvSpPr>
          <p:cNvPr id="370" name="Google Shape;370;g262da3f0a83_1_318"/>
          <p:cNvSpPr/>
          <p:nvPr/>
        </p:nvSpPr>
        <p:spPr>
          <a:xfrm>
            <a:off x="6092950" y="0"/>
            <a:ext cx="6099000" cy="6858000"/>
          </a:xfrm>
          <a:prstGeom prst="rect">
            <a:avLst/>
          </a:prstGeom>
          <a:solidFill>
            <a:srgbClr val="C8CAC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71" name="Google Shape;371;g262da3f0a83_1_318"/>
          <p:cNvSpPr/>
          <p:nvPr/>
        </p:nvSpPr>
        <p:spPr>
          <a:xfrm>
            <a:off x="6577582" y="557784"/>
            <a:ext cx="5130300" cy="5739300"/>
          </a:xfrm>
          <a:prstGeom prst="roundRect">
            <a:avLst>
              <a:gd fmla="val 0" name="adj"/>
            </a:avLst>
          </a:prstGeom>
          <a:solidFill>
            <a:srgbClr val="FFFFFF"/>
          </a:solidFill>
          <a:ln cap="flat" cmpd="sng" w="9525">
            <a:solidFill>
              <a:srgbClr val="C8CACA"/>
            </a:solidFill>
            <a:prstDash val="solid"/>
            <a:miter lim="800000"/>
            <a:headEnd len="sm" w="sm" type="none"/>
            <a:tailEnd len="sm" w="sm" type="none"/>
          </a:ln>
          <a:effectLst>
            <a:outerShdw blurRad="57150" rotWithShape="0" algn="t" dir="5400000" dist="19050">
              <a:srgbClr val="000000">
                <a:alpha val="6078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descr="Old wedding album" id="372" name="Google Shape;372;g262da3f0a83_1_318"/>
          <p:cNvPicPr preferRelativeResize="0"/>
          <p:nvPr>
            <p:ph idx="2" type="pic"/>
          </p:nvPr>
        </p:nvPicPr>
        <p:blipFill rotWithShape="1">
          <a:blip r:embed="rId3">
            <a:alphaModFix/>
          </a:blip>
          <a:srcRect b="0" l="7741" r="7739" t="0"/>
          <a:stretch/>
        </p:blipFill>
        <p:spPr>
          <a:xfrm>
            <a:off x="6904709" y="1659967"/>
            <a:ext cx="4475531" cy="3534817"/>
          </a:xfrm>
          <a:prstGeom prst="rect">
            <a:avLst/>
          </a:prstGeom>
          <a:noFill/>
          <a:ln>
            <a:noFill/>
          </a:ln>
        </p:spPr>
      </p:pic>
      <p:sp>
        <p:nvSpPr>
          <p:cNvPr id="373" name="Google Shape;373;g262da3f0a83_1_31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g261715f5ad2_1_132"/>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300"/>
              <a:buNone/>
            </a:pPr>
            <a:fld id="{00000000-1234-1234-1234-123412341234}" type="slidenum">
              <a:rPr lang="en-US" sz="1300">
                <a:solidFill>
                  <a:schemeClr val="dk2"/>
                </a:solidFill>
                <a:latin typeface="Arial"/>
                <a:ea typeface="Arial"/>
                <a:cs typeface="Arial"/>
                <a:sym typeface="Arial"/>
              </a:rPr>
              <a:t>‹#›</a:t>
            </a:fld>
            <a:endParaRPr sz="1300">
              <a:solidFill>
                <a:schemeClr val="dk2"/>
              </a:solidFill>
              <a:latin typeface="Arial"/>
              <a:ea typeface="Arial"/>
              <a:cs typeface="Arial"/>
              <a:sym typeface="Arial"/>
            </a:endParaRPr>
          </a:p>
        </p:txBody>
      </p:sp>
      <p:sp>
        <p:nvSpPr>
          <p:cNvPr id="380" name="Google Shape;380;g261715f5ad2_1_132"/>
          <p:cNvSpPr txBox="1"/>
          <p:nvPr/>
        </p:nvSpPr>
        <p:spPr>
          <a:xfrm>
            <a:off x="169350" y="1624100"/>
            <a:ext cx="11853300" cy="2736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137"/>
              <a:buFont typeface="Arial"/>
              <a:buNone/>
            </a:pPr>
            <a:r>
              <a:rPr b="1" i="0" lang="en-US" sz="3600" u="none" cap="none" strike="noStrike">
                <a:solidFill>
                  <a:srgbClr val="3D3D3D"/>
                </a:solidFill>
                <a:latin typeface="Gill Sans"/>
                <a:ea typeface="Gill Sans"/>
                <a:cs typeface="Gill Sans"/>
                <a:sym typeface="Gill Sans"/>
              </a:rPr>
              <a:t>Putting new ideas into action takes practice:</a:t>
            </a:r>
            <a:endParaRPr b="0" i="0" sz="3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b="0" i="0" lang="en-US" sz="3600" u="none" cap="none" strike="noStrike">
                <a:solidFill>
                  <a:schemeClr val="dk1"/>
                </a:solidFill>
                <a:latin typeface="Calibri"/>
                <a:ea typeface="Calibri"/>
                <a:cs typeface="Calibri"/>
                <a:sym typeface="Calibri"/>
              </a:rPr>
              <a:t>Identify a difficult behavior in a resident and then decide which bucket it might fall into.</a:t>
            </a:r>
            <a:endParaRPr b="0" i="0" sz="3600" u="none" cap="none" strike="noStrike">
              <a:solidFill>
                <a:schemeClr val="dk1"/>
              </a:solidFill>
              <a:latin typeface="Calibri"/>
              <a:ea typeface="Calibri"/>
              <a:cs typeface="Calibri"/>
              <a:sym typeface="Calibri"/>
            </a:endParaRPr>
          </a:p>
        </p:txBody>
      </p:sp>
      <p:sp>
        <p:nvSpPr>
          <p:cNvPr id="381" name="Google Shape;381;g261715f5ad2_1_132"/>
          <p:cNvSpPr txBox="1"/>
          <p:nvPr/>
        </p:nvSpPr>
        <p:spPr>
          <a:xfrm>
            <a:off x="318400" y="331000"/>
            <a:ext cx="10843200" cy="1032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Gill Sans"/>
                <a:ea typeface="Gill Sans"/>
                <a:cs typeface="Gill Sans"/>
                <a:sym typeface="Gill Sans"/>
              </a:rPr>
              <a:t>PUTTING INTO PRACTICE</a:t>
            </a:r>
            <a:endParaRPr b="0" i="0" sz="4000" u="none" cap="none" strike="noStrike">
              <a:solidFill>
                <a:schemeClr val="dk1"/>
              </a:solidFill>
              <a:latin typeface="Gill Sans"/>
              <a:ea typeface="Gill Sans"/>
              <a:cs typeface="Gill Sans"/>
              <a:sym typeface="Gill Sans"/>
            </a:endParaRPr>
          </a:p>
        </p:txBody>
      </p:sp>
      <p:grpSp>
        <p:nvGrpSpPr>
          <p:cNvPr id="382" name="Google Shape;382;g261715f5ad2_1_132"/>
          <p:cNvGrpSpPr/>
          <p:nvPr/>
        </p:nvGrpSpPr>
        <p:grpSpPr>
          <a:xfrm>
            <a:off x="454226" y="4027406"/>
            <a:ext cx="10940685" cy="2956195"/>
            <a:chOff x="454226" y="4027406"/>
            <a:chExt cx="10940685" cy="2956195"/>
          </a:xfrm>
        </p:grpSpPr>
        <p:grpSp>
          <p:nvGrpSpPr>
            <p:cNvPr id="383" name="Google Shape;383;g261715f5ad2_1_132"/>
            <p:cNvGrpSpPr/>
            <p:nvPr/>
          </p:nvGrpSpPr>
          <p:grpSpPr>
            <a:xfrm>
              <a:off x="454226" y="4042437"/>
              <a:ext cx="2524117" cy="2871235"/>
              <a:chOff x="219310" y="2432018"/>
              <a:chExt cx="2635328" cy="3228646"/>
            </a:xfrm>
          </p:grpSpPr>
          <p:sp>
            <p:nvSpPr>
              <p:cNvPr id="384" name="Google Shape;384;g261715f5ad2_1_132"/>
              <p:cNvSpPr txBox="1"/>
              <p:nvPr/>
            </p:nvSpPr>
            <p:spPr>
              <a:xfrm>
                <a:off x="262038" y="2432018"/>
                <a:ext cx="2592600" cy="969300"/>
              </a:xfrm>
              <a:prstGeom prst="rect">
                <a:avLst/>
              </a:prstGeom>
              <a:noFill/>
              <a:ln cap="flat" cmpd="sng" w="63500">
                <a:solidFill>
                  <a:srgbClr val="00B0F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Gill Sans"/>
                    <a:ea typeface="Gill Sans"/>
                    <a:cs typeface="Gill Sans"/>
                    <a:sym typeface="Gill Sans"/>
                  </a:rPr>
                  <a:t>Communication difficulty</a:t>
                </a:r>
                <a:endParaRPr b="0" i="0" sz="2000" u="none" cap="none" strike="noStrike">
                  <a:solidFill>
                    <a:srgbClr val="000000"/>
                  </a:solidFill>
                  <a:latin typeface="Gill Sans"/>
                  <a:ea typeface="Gill Sans"/>
                  <a:cs typeface="Gill Sans"/>
                  <a:sym typeface="Gill Sans"/>
                </a:endParaRPr>
              </a:p>
            </p:txBody>
          </p:sp>
          <p:pic>
            <p:nvPicPr>
              <p:cNvPr descr="Paint outline" id="385" name="Google Shape;385;g261715f5ad2_1_132"/>
              <p:cNvPicPr preferRelativeResize="0"/>
              <p:nvPr/>
            </p:nvPicPr>
            <p:blipFill rotWithShape="1">
              <a:blip r:embed="rId3">
                <a:alphaModFix/>
              </a:blip>
              <a:srcRect b="0" l="0" r="0" t="0"/>
              <a:stretch/>
            </p:blipFill>
            <p:spPr>
              <a:xfrm>
                <a:off x="219310" y="3677012"/>
                <a:ext cx="2154625" cy="1983652"/>
              </a:xfrm>
              <a:prstGeom prst="rect">
                <a:avLst/>
              </a:prstGeom>
              <a:noFill/>
              <a:ln>
                <a:noFill/>
              </a:ln>
            </p:spPr>
          </p:pic>
        </p:grpSp>
        <p:grpSp>
          <p:nvGrpSpPr>
            <p:cNvPr id="386" name="Google Shape;386;g261715f5ad2_1_132"/>
            <p:cNvGrpSpPr/>
            <p:nvPr/>
          </p:nvGrpSpPr>
          <p:grpSpPr>
            <a:xfrm>
              <a:off x="3142450" y="4060024"/>
              <a:ext cx="1896375" cy="2923577"/>
              <a:chOff x="3112485" y="2439271"/>
              <a:chExt cx="1983656" cy="3370506"/>
            </a:xfrm>
          </p:grpSpPr>
          <p:sp>
            <p:nvSpPr>
              <p:cNvPr id="387" name="Google Shape;387;g261715f5ad2_1_132"/>
              <p:cNvSpPr txBox="1"/>
              <p:nvPr/>
            </p:nvSpPr>
            <p:spPr>
              <a:xfrm>
                <a:off x="3167114" y="2439271"/>
                <a:ext cx="1874400" cy="910800"/>
              </a:xfrm>
              <a:prstGeom prst="rect">
                <a:avLst/>
              </a:prstGeom>
              <a:noFill/>
              <a:ln cap="flat" cmpd="sng" w="63500">
                <a:solidFill>
                  <a:srgbClr val="FFC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Gill Sans"/>
                    <a:ea typeface="Gill Sans"/>
                    <a:cs typeface="Gill Sans"/>
                    <a:sym typeface="Gill Sans"/>
                  </a:rPr>
                  <a:t>Social needs</a:t>
                </a:r>
                <a:endParaRPr b="0" i="0" sz="1400" u="none" cap="none" strike="noStrike">
                  <a:solidFill>
                    <a:srgbClr val="000000"/>
                  </a:solidFill>
                  <a:latin typeface="Gill Sans"/>
                  <a:ea typeface="Gill Sans"/>
                  <a:cs typeface="Gill Sans"/>
                  <a:sym typeface="Gill Sans"/>
                </a:endParaRPr>
              </a:p>
            </p:txBody>
          </p:sp>
          <p:pic>
            <p:nvPicPr>
              <p:cNvPr descr="Paint outline" id="388" name="Google Shape;388;g261715f5ad2_1_132"/>
              <p:cNvPicPr preferRelativeResize="0"/>
              <p:nvPr/>
            </p:nvPicPr>
            <p:blipFill rotWithShape="1">
              <a:blip r:embed="rId4">
                <a:alphaModFix/>
              </a:blip>
              <a:srcRect b="-5540" l="0" r="0" t="5540"/>
              <a:stretch/>
            </p:blipFill>
            <p:spPr>
              <a:xfrm>
                <a:off x="3112485" y="3819518"/>
                <a:ext cx="1983656" cy="1990259"/>
              </a:xfrm>
              <a:prstGeom prst="rect">
                <a:avLst/>
              </a:prstGeom>
              <a:noFill/>
              <a:ln>
                <a:noFill/>
              </a:ln>
            </p:spPr>
          </p:pic>
        </p:grpSp>
        <p:grpSp>
          <p:nvGrpSpPr>
            <p:cNvPr id="389" name="Google Shape;389;g261715f5ad2_1_132"/>
            <p:cNvGrpSpPr/>
            <p:nvPr/>
          </p:nvGrpSpPr>
          <p:grpSpPr>
            <a:xfrm>
              <a:off x="5076635" y="4029788"/>
              <a:ext cx="1866221" cy="2896531"/>
              <a:chOff x="5090455" y="2427269"/>
              <a:chExt cx="1952114" cy="3159048"/>
            </a:xfrm>
          </p:grpSpPr>
          <p:sp>
            <p:nvSpPr>
              <p:cNvPr id="390" name="Google Shape;390;g261715f5ad2_1_132"/>
              <p:cNvSpPr txBox="1"/>
              <p:nvPr/>
            </p:nvSpPr>
            <p:spPr>
              <a:xfrm>
                <a:off x="5159169" y="2427269"/>
                <a:ext cx="1883400" cy="861600"/>
              </a:xfrm>
              <a:prstGeom prst="rect">
                <a:avLst/>
              </a:prstGeom>
              <a:noFill/>
              <a:ln cap="flat" cmpd="sng" w="635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Gill Sans"/>
                    <a:ea typeface="Gill Sans"/>
                    <a:cs typeface="Gill Sans"/>
                    <a:sym typeface="Gill Sans"/>
                  </a:rPr>
                  <a:t>Health issues</a:t>
                </a:r>
                <a:endParaRPr b="0" i="0" sz="1400" u="none" cap="none" strike="noStrike">
                  <a:solidFill>
                    <a:srgbClr val="000000"/>
                  </a:solidFill>
                  <a:latin typeface="Gill Sans"/>
                  <a:ea typeface="Gill Sans"/>
                  <a:cs typeface="Gill Sans"/>
                  <a:sym typeface="Gill Sans"/>
                </a:endParaRPr>
              </a:p>
            </p:txBody>
          </p:sp>
          <p:pic>
            <p:nvPicPr>
              <p:cNvPr descr="Paint outline" id="391" name="Google Shape;391;g261715f5ad2_1_132"/>
              <p:cNvPicPr preferRelativeResize="0"/>
              <p:nvPr/>
            </p:nvPicPr>
            <p:blipFill rotWithShape="1">
              <a:blip r:embed="rId5">
                <a:alphaModFix/>
              </a:blip>
              <a:srcRect b="0" l="0" r="0" t="0"/>
              <a:stretch/>
            </p:blipFill>
            <p:spPr>
              <a:xfrm>
                <a:off x="5090455" y="3665795"/>
                <a:ext cx="1920522" cy="1920522"/>
              </a:xfrm>
              <a:prstGeom prst="rect">
                <a:avLst/>
              </a:prstGeom>
              <a:noFill/>
              <a:ln>
                <a:noFill/>
              </a:ln>
            </p:spPr>
          </p:pic>
        </p:grpSp>
        <p:sp>
          <p:nvSpPr>
            <p:cNvPr id="392" name="Google Shape;392;g261715f5ad2_1_132"/>
            <p:cNvSpPr txBox="1"/>
            <p:nvPr/>
          </p:nvSpPr>
          <p:spPr>
            <a:xfrm>
              <a:off x="7184976" y="4029798"/>
              <a:ext cx="2207400" cy="789900"/>
            </a:xfrm>
            <a:prstGeom prst="rect">
              <a:avLst/>
            </a:prstGeom>
            <a:noFill/>
            <a:ln cap="flat" cmpd="sng" w="63500">
              <a:solidFill>
                <a:srgbClr val="7030A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Gill Sans"/>
                  <a:ea typeface="Gill Sans"/>
                  <a:cs typeface="Gill Sans"/>
                  <a:sym typeface="Gill Sans"/>
                </a:rPr>
                <a:t>Environmental issues</a:t>
              </a:r>
              <a:endParaRPr b="0" i="0" sz="1400" u="none" cap="none" strike="noStrike">
                <a:solidFill>
                  <a:srgbClr val="000000"/>
                </a:solidFill>
                <a:latin typeface="Gill Sans"/>
                <a:ea typeface="Gill Sans"/>
                <a:cs typeface="Gill Sans"/>
                <a:sym typeface="Gill Sans"/>
              </a:endParaRPr>
            </a:p>
          </p:txBody>
        </p:sp>
        <p:grpSp>
          <p:nvGrpSpPr>
            <p:cNvPr id="393" name="Google Shape;393;g261715f5ad2_1_132"/>
            <p:cNvGrpSpPr/>
            <p:nvPr/>
          </p:nvGrpSpPr>
          <p:grpSpPr>
            <a:xfrm>
              <a:off x="9634494" y="4027406"/>
              <a:ext cx="1760417" cy="2818666"/>
              <a:chOff x="9707171" y="2323888"/>
              <a:chExt cx="1756728" cy="3274092"/>
            </a:xfrm>
          </p:grpSpPr>
          <p:sp>
            <p:nvSpPr>
              <p:cNvPr id="394" name="Google Shape;394;g261715f5ad2_1_132"/>
              <p:cNvSpPr txBox="1"/>
              <p:nvPr/>
            </p:nvSpPr>
            <p:spPr>
              <a:xfrm>
                <a:off x="9707171" y="2323888"/>
                <a:ext cx="1729200" cy="923100"/>
              </a:xfrm>
              <a:prstGeom prst="rect">
                <a:avLst/>
              </a:prstGeom>
              <a:noFill/>
              <a:ln cap="flat" cmpd="sng" w="63500">
                <a:solidFill>
                  <a:srgbClr val="92D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Gill Sans"/>
                    <a:ea typeface="Gill Sans"/>
                    <a:cs typeface="Gill Sans"/>
                    <a:sym typeface="Gill Sans"/>
                  </a:rPr>
                  <a:t>Task-related</a:t>
                </a:r>
                <a:endParaRPr b="1" i="0" sz="2000" u="none" cap="none" strike="noStrike">
                  <a:solidFill>
                    <a:srgbClr val="000000"/>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Gill Sans"/>
                  <a:ea typeface="Gill Sans"/>
                  <a:cs typeface="Gill Sans"/>
                  <a:sym typeface="Gill Sans"/>
                </a:endParaRPr>
              </a:p>
            </p:txBody>
          </p:sp>
          <p:pic>
            <p:nvPicPr>
              <p:cNvPr descr="Paint outline" id="395" name="Google Shape;395;g261715f5ad2_1_132"/>
              <p:cNvPicPr preferRelativeResize="0"/>
              <p:nvPr/>
            </p:nvPicPr>
            <p:blipFill rotWithShape="1">
              <a:blip r:embed="rId6">
                <a:alphaModFix/>
              </a:blip>
              <a:srcRect b="0" l="0" r="0" t="0"/>
              <a:stretch/>
            </p:blipFill>
            <p:spPr>
              <a:xfrm>
                <a:off x="9734723" y="3655064"/>
                <a:ext cx="1729176" cy="1942916"/>
              </a:xfrm>
              <a:prstGeom prst="rect">
                <a:avLst/>
              </a:prstGeom>
              <a:noFill/>
              <a:ln>
                <a:noFill/>
              </a:ln>
            </p:spPr>
          </p:pic>
        </p:grpSp>
        <p:pic>
          <p:nvPicPr>
            <p:cNvPr descr="Paint outline" id="396" name="Google Shape;396;g261715f5ad2_1_132"/>
            <p:cNvPicPr preferRelativeResize="0"/>
            <p:nvPr/>
          </p:nvPicPr>
          <p:blipFill rotWithShape="1">
            <a:blip r:embed="rId7">
              <a:alphaModFix/>
            </a:blip>
            <a:srcRect b="0" l="0" r="0" t="0"/>
            <a:stretch/>
          </p:blipFill>
          <p:spPr>
            <a:xfrm>
              <a:off x="7535200" y="5077650"/>
              <a:ext cx="1836025" cy="1836025"/>
            </a:xfrm>
            <a:prstGeom prst="rect">
              <a:avLst/>
            </a:prstGeom>
            <a:noFill/>
            <a:ln>
              <a:noFill/>
            </a:ln>
          </p:spPr>
        </p:pic>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29"/>
          <p:cNvSpPr txBox="1"/>
          <p:nvPr>
            <p:ph type="title"/>
          </p:nvPr>
        </p:nvSpPr>
        <p:spPr>
          <a:xfrm>
            <a:off x="7072118" y="421957"/>
            <a:ext cx="5181600" cy="1325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t/>
            </a:r>
            <a:endParaRPr b="1"/>
          </a:p>
          <a:p>
            <a:pPr indent="0" lvl="0" marL="0" rtl="0" algn="l">
              <a:lnSpc>
                <a:spcPct val="90000"/>
              </a:lnSpc>
              <a:spcBef>
                <a:spcPts val="0"/>
              </a:spcBef>
              <a:spcAft>
                <a:spcPts val="0"/>
              </a:spcAft>
              <a:buClr>
                <a:schemeClr val="dk1"/>
              </a:buClr>
              <a:buSzPct val="100000"/>
              <a:buFont typeface="Calibri"/>
              <a:buNone/>
            </a:pPr>
            <a:r>
              <a:t/>
            </a:r>
            <a:endParaRPr b="1"/>
          </a:p>
          <a:p>
            <a:pPr indent="0" lvl="0" marL="0" rtl="0" algn="l">
              <a:lnSpc>
                <a:spcPct val="90000"/>
              </a:lnSpc>
              <a:spcBef>
                <a:spcPts val="0"/>
              </a:spcBef>
              <a:spcAft>
                <a:spcPts val="0"/>
              </a:spcAft>
              <a:buClr>
                <a:schemeClr val="dk1"/>
              </a:buClr>
              <a:buSzPct val="100000"/>
              <a:buFont typeface="Calibri"/>
              <a:buNone/>
            </a:pPr>
            <a:r>
              <a:t/>
            </a:r>
            <a:endParaRPr b="1"/>
          </a:p>
          <a:p>
            <a:pPr indent="0" lvl="0" marL="0" rtl="0" algn="l">
              <a:lnSpc>
                <a:spcPct val="90000"/>
              </a:lnSpc>
              <a:spcBef>
                <a:spcPts val="0"/>
              </a:spcBef>
              <a:spcAft>
                <a:spcPts val="0"/>
              </a:spcAft>
              <a:buClr>
                <a:schemeClr val="dk1"/>
              </a:buClr>
              <a:buSzPct val="100000"/>
              <a:buFont typeface="Calibri"/>
              <a:buNone/>
            </a:pPr>
            <a:r>
              <a:t/>
            </a:r>
            <a:endParaRPr b="1"/>
          </a:p>
          <a:p>
            <a:pPr indent="0" lvl="0" marL="0" rtl="0" algn="l">
              <a:lnSpc>
                <a:spcPct val="90000"/>
              </a:lnSpc>
              <a:spcBef>
                <a:spcPts val="0"/>
              </a:spcBef>
              <a:spcAft>
                <a:spcPts val="0"/>
              </a:spcAft>
              <a:buClr>
                <a:schemeClr val="dk1"/>
              </a:buClr>
              <a:buSzPct val="100000"/>
              <a:buFont typeface="Calibri"/>
              <a:buNone/>
            </a:pPr>
            <a:r>
              <a:t/>
            </a:r>
            <a:endParaRPr b="1"/>
          </a:p>
          <a:p>
            <a:pPr indent="0" lvl="0" marL="0" rtl="0" algn="l">
              <a:lnSpc>
                <a:spcPct val="90000"/>
              </a:lnSpc>
              <a:spcBef>
                <a:spcPts val="0"/>
              </a:spcBef>
              <a:spcAft>
                <a:spcPts val="0"/>
              </a:spcAft>
              <a:buClr>
                <a:schemeClr val="dk1"/>
              </a:buClr>
              <a:buSzPct val="86486"/>
              <a:buFont typeface="Calibri"/>
              <a:buNone/>
            </a:pPr>
            <a:r>
              <a:rPr b="1" lang="en-US" sz="5550">
                <a:latin typeface="Gill Sans"/>
                <a:ea typeface="Gill Sans"/>
                <a:cs typeface="Gill Sans"/>
                <a:sym typeface="Gill Sans"/>
              </a:rPr>
              <a:t>Thank You!</a:t>
            </a:r>
            <a:endParaRPr sz="5550">
              <a:latin typeface="Gill Sans"/>
              <a:ea typeface="Gill Sans"/>
              <a:cs typeface="Gill Sans"/>
              <a:sym typeface="Gill Sans"/>
            </a:endParaRPr>
          </a:p>
        </p:txBody>
      </p:sp>
      <p:pic>
        <p:nvPicPr>
          <p:cNvPr id="403" name="Google Shape;403;p29"/>
          <p:cNvPicPr preferRelativeResize="0"/>
          <p:nvPr/>
        </p:nvPicPr>
        <p:blipFill rotWithShape="1">
          <a:blip r:embed="rId3">
            <a:alphaModFix/>
          </a:blip>
          <a:srcRect b="0" l="0" r="0" t="0"/>
          <a:stretch/>
        </p:blipFill>
        <p:spPr>
          <a:xfrm>
            <a:off x="7608272" y="5815591"/>
            <a:ext cx="4452404" cy="817563"/>
          </a:xfrm>
          <a:prstGeom prst="rect">
            <a:avLst/>
          </a:prstGeom>
          <a:noFill/>
          <a:ln>
            <a:noFill/>
          </a:ln>
        </p:spPr>
      </p:pic>
      <p:pic>
        <p:nvPicPr>
          <p:cNvPr id="404" name="Google Shape;404;p29"/>
          <p:cNvPicPr preferRelativeResize="0"/>
          <p:nvPr/>
        </p:nvPicPr>
        <p:blipFill rotWithShape="1">
          <a:blip r:embed="rId4">
            <a:alphaModFix/>
          </a:blip>
          <a:srcRect b="0" l="0" r="0" t="0"/>
          <a:stretch/>
        </p:blipFill>
        <p:spPr>
          <a:xfrm>
            <a:off x="3963200" y="5127075"/>
            <a:ext cx="3276800" cy="2194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 name="Shape 109"/>
        <p:cNvGrpSpPr/>
        <p:nvPr/>
      </p:nvGrpSpPr>
      <p:grpSpPr>
        <a:xfrm>
          <a:off x="0" y="0"/>
          <a:ext cx="0" cy="0"/>
          <a:chOff x="0" y="0"/>
          <a:chExt cx="0" cy="0"/>
        </a:xfrm>
      </p:grpSpPr>
      <p:sp>
        <p:nvSpPr>
          <p:cNvPr id="110" name="Google Shape;110;p3"/>
          <p:cNvSpPr/>
          <p:nvPr/>
        </p:nvSpPr>
        <p:spPr>
          <a:xfrm>
            <a:off x="1499" y="-40790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1" name="Google Shape;111;p3"/>
          <p:cNvSpPr txBox="1"/>
          <p:nvPr>
            <p:ph idx="4294967295" type="title"/>
          </p:nvPr>
        </p:nvSpPr>
        <p:spPr>
          <a:xfrm>
            <a:off x="838200" y="547338"/>
            <a:ext cx="10515600" cy="1133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800"/>
              <a:buFont typeface="Calibri"/>
              <a:buNone/>
            </a:pPr>
            <a:r>
              <a:rPr lang="en-US" sz="4900">
                <a:solidFill>
                  <a:schemeClr val="dk1"/>
                </a:solidFill>
                <a:latin typeface="Gill Sans"/>
                <a:ea typeface="Gill Sans"/>
                <a:cs typeface="Gill Sans"/>
                <a:sym typeface="Gill Sans"/>
              </a:rPr>
              <a:t>Age-Friendly Nursing Home Care Review</a:t>
            </a:r>
            <a:r>
              <a:rPr lang="en-US" sz="4900">
                <a:solidFill>
                  <a:schemeClr val="dk1"/>
                </a:solidFill>
                <a:latin typeface="Calibri"/>
                <a:ea typeface="Calibri"/>
                <a:cs typeface="Calibri"/>
                <a:sym typeface="Calibri"/>
              </a:rPr>
              <a:t> </a:t>
            </a:r>
            <a:endParaRPr sz="4500"/>
          </a:p>
        </p:txBody>
      </p:sp>
      <p:sp>
        <p:nvSpPr>
          <p:cNvPr id="112" name="Google Shape;112;p3"/>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1300"/>
              <a:buNone/>
            </a:pPr>
            <a:fld id="{00000000-1234-1234-1234-123412341234}" type="slidenum">
              <a:rPr lang="en-US" sz="1300">
                <a:solidFill>
                  <a:schemeClr val="dk2"/>
                </a:solidFill>
                <a:latin typeface="Arial"/>
                <a:ea typeface="Arial"/>
                <a:cs typeface="Arial"/>
                <a:sym typeface="Arial"/>
              </a:rPr>
              <a:t>‹#›</a:t>
            </a:fld>
            <a:endParaRPr sz="1300">
              <a:solidFill>
                <a:schemeClr val="dk2"/>
              </a:solidFill>
              <a:latin typeface="Arial"/>
              <a:ea typeface="Arial"/>
              <a:cs typeface="Arial"/>
              <a:sym typeface="Arial"/>
            </a:endParaRPr>
          </a:p>
        </p:txBody>
      </p:sp>
      <p:grpSp>
        <p:nvGrpSpPr>
          <p:cNvPr id="113" name="Google Shape;113;p3"/>
          <p:cNvGrpSpPr/>
          <p:nvPr/>
        </p:nvGrpSpPr>
        <p:grpSpPr>
          <a:xfrm>
            <a:off x="1430719" y="2205071"/>
            <a:ext cx="9448812" cy="4537259"/>
            <a:chOff x="533394" y="376271"/>
            <a:chExt cx="9448812" cy="4537259"/>
          </a:xfrm>
        </p:grpSpPr>
        <p:sp>
          <p:nvSpPr>
            <p:cNvPr id="114" name="Google Shape;114;p3"/>
            <p:cNvSpPr/>
            <p:nvPr/>
          </p:nvSpPr>
          <p:spPr>
            <a:xfrm>
              <a:off x="2044800" y="376271"/>
              <a:ext cx="2196000" cy="2196000"/>
            </a:xfrm>
            <a:prstGeom prst="ellipse">
              <a:avLst/>
            </a:pr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3"/>
            <p:cNvSpPr/>
            <p:nvPr/>
          </p:nvSpPr>
          <p:spPr>
            <a:xfrm>
              <a:off x="2512800" y="844271"/>
              <a:ext cx="1260000" cy="12600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3"/>
            <p:cNvSpPr/>
            <p:nvPr/>
          </p:nvSpPr>
          <p:spPr>
            <a:xfrm>
              <a:off x="533394" y="3256272"/>
              <a:ext cx="5218812" cy="72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3"/>
            <p:cNvSpPr txBox="1"/>
            <p:nvPr/>
          </p:nvSpPr>
          <p:spPr>
            <a:xfrm>
              <a:off x="533400" y="2880430"/>
              <a:ext cx="5218800" cy="20331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2000"/>
                <a:buFont typeface="Calibri"/>
                <a:buNone/>
              </a:pPr>
              <a:r>
                <a:rPr b="0" i="0" lang="en-US" sz="2400" u="none" cap="none" strike="noStrike">
                  <a:solidFill>
                    <a:schemeClr val="dk1"/>
                  </a:solidFill>
                  <a:latin typeface="Gill Sans"/>
                  <a:ea typeface="Gill Sans"/>
                  <a:cs typeface="Gill Sans"/>
                  <a:sym typeface="Gill Sans"/>
                </a:rPr>
                <a:t>DID YOU GET A CHANCE TO PRACTICE WITH YOUR RESIDENT?</a:t>
              </a:r>
              <a:endParaRPr b="0" i="0" sz="2400" u="none" cap="none" strike="noStrike">
                <a:solidFill>
                  <a:schemeClr val="dk1"/>
                </a:solidFill>
                <a:latin typeface="Gill Sans"/>
                <a:ea typeface="Gill Sans"/>
                <a:cs typeface="Gill Sans"/>
                <a:sym typeface="Gill Sans"/>
              </a:endParaRPr>
            </a:p>
            <a:p>
              <a:pPr indent="0" lvl="0" marL="0" marR="0" rtl="0" algn="ctr">
                <a:lnSpc>
                  <a:spcPct val="90000"/>
                </a:lnSpc>
                <a:spcBef>
                  <a:spcPts val="0"/>
                </a:spcBef>
                <a:spcAft>
                  <a:spcPts val="0"/>
                </a:spcAft>
                <a:buClr>
                  <a:schemeClr val="dk1"/>
                </a:buClr>
                <a:buSzPts val="2000"/>
                <a:buFont typeface="Calibri"/>
                <a:buNone/>
              </a:pPr>
              <a:r>
                <a:t/>
              </a:r>
              <a:endParaRPr b="0" i="0" sz="2400" u="none" cap="none" strike="noStrike">
                <a:solidFill>
                  <a:schemeClr val="dk1"/>
                </a:solidFill>
                <a:latin typeface="Gill Sans"/>
                <a:ea typeface="Gill Sans"/>
                <a:cs typeface="Gill Sans"/>
                <a:sym typeface="Gill Sans"/>
              </a:endParaRPr>
            </a:p>
            <a:p>
              <a:pPr indent="0" lvl="0" marL="0" marR="0" rtl="0" algn="ctr">
                <a:lnSpc>
                  <a:spcPct val="90000"/>
                </a:lnSpc>
                <a:spcBef>
                  <a:spcPts val="0"/>
                </a:spcBef>
                <a:spcAft>
                  <a:spcPts val="0"/>
                </a:spcAft>
                <a:buClr>
                  <a:schemeClr val="dk1"/>
                </a:buClr>
                <a:buSzPts val="2000"/>
                <a:buFont typeface="Calibri"/>
                <a:buNone/>
              </a:pPr>
              <a:r>
                <a:rPr b="0" i="0" lang="en-US" sz="2400" u="none" cap="none" strike="noStrike">
                  <a:solidFill>
                    <a:schemeClr val="dk1"/>
                  </a:solidFill>
                  <a:latin typeface="Gill Sans"/>
                  <a:ea typeface="Gill Sans"/>
                  <a:cs typeface="Gill Sans"/>
                  <a:sym typeface="Gill Sans"/>
                </a:rPr>
                <a:t>WHAT DID YOU LEARN FROM YOUR RESIDENTS ABOUT “WHAT MATTERS” TO THEM?</a:t>
              </a:r>
              <a:endParaRPr b="0" i="0" sz="2400" u="none" cap="none" strike="noStrike">
                <a:solidFill>
                  <a:srgbClr val="000000"/>
                </a:solidFill>
                <a:latin typeface="Gill Sans"/>
                <a:ea typeface="Gill Sans"/>
                <a:cs typeface="Gill Sans"/>
                <a:sym typeface="Gill Sans"/>
              </a:endParaRPr>
            </a:p>
          </p:txBody>
        </p:sp>
        <p:sp>
          <p:nvSpPr>
            <p:cNvPr id="118" name="Google Shape;118;p3"/>
            <p:cNvSpPr/>
            <p:nvPr/>
          </p:nvSpPr>
          <p:spPr>
            <a:xfrm>
              <a:off x="7084206" y="376271"/>
              <a:ext cx="2196000" cy="2196000"/>
            </a:xfrm>
            <a:prstGeom prst="ellipse">
              <a:avLst/>
            </a:pr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3"/>
            <p:cNvSpPr/>
            <p:nvPr/>
          </p:nvSpPr>
          <p:spPr>
            <a:xfrm>
              <a:off x="7552206" y="844271"/>
              <a:ext cx="1260000" cy="1260000"/>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3"/>
            <p:cNvSpPr/>
            <p:nvPr/>
          </p:nvSpPr>
          <p:spPr>
            <a:xfrm>
              <a:off x="6382206" y="3256272"/>
              <a:ext cx="3600000" cy="72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3"/>
            <p:cNvSpPr txBox="1"/>
            <p:nvPr/>
          </p:nvSpPr>
          <p:spPr>
            <a:xfrm>
              <a:off x="6382206" y="3256272"/>
              <a:ext cx="3600000"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2000"/>
                <a:buFont typeface="Calibri"/>
                <a:buNone/>
              </a:pPr>
              <a:r>
                <a:rPr b="0" i="0" lang="en-US" sz="2400" u="none" cap="none" strike="noStrike">
                  <a:solidFill>
                    <a:schemeClr val="dk1"/>
                  </a:solidFill>
                  <a:latin typeface="Gill Sans"/>
                  <a:ea typeface="Gill Sans"/>
                  <a:cs typeface="Gill Sans"/>
                  <a:sym typeface="Gill Sans"/>
                </a:rPr>
                <a:t>DID ANYTHING SURPRISE YOU ABOUT WHAT YOU LEARNED?</a:t>
              </a:r>
              <a:endParaRPr b="0" i="0" sz="2400" u="none" cap="none" strike="noStrike">
                <a:solidFill>
                  <a:srgbClr val="000000"/>
                </a:solidFill>
                <a:latin typeface="Gill Sans"/>
                <a:ea typeface="Gill Sans"/>
                <a:cs typeface="Gill Sans"/>
                <a:sym typeface="Gill Sans"/>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4"/>
          <p:cNvSpPr/>
          <p:nvPr/>
        </p:nvSpPr>
        <p:spPr>
          <a:xfrm>
            <a:off x="150" y="0"/>
            <a:ext cx="121917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8" name="Google Shape;128;p4"/>
          <p:cNvSpPr txBox="1"/>
          <p:nvPr>
            <p:ph type="ctrTitle"/>
          </p:nvPr>
        </p:nvSpPr>
        <p:spPr>
          <a:xfrm>
            <a:off x="5123375" y="891541"/>
            <a:ext cx="5866190" cy="407407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7200"/>
              <a:buFont typeface="Calibri"/>
              <a:buNone/>
            </a:pPr>
            <a:r>
              <a:rPr b="1" lang="en-US" sz="7200">
                <a:latin typeface="Gill Sans"/>
                <a:ea typeface="Gill Sans"/>
                <a:cs typeface="Gill Sans"/>
                <a:sym typeface="Gill Sans"/>
              </a:rPr>
              <a:t>IDEA!</a:t>
            </a:r>
            <a:br>
              <a:rPr lang="en-US" sz="7200">
                <a:latin typeface="Gill Sans"/>
                <a:ea typeface="Gill Sans"/>
                <a:cs typeface="Gill Sans"/>
                <a:sym typeface="Gill Sans"/>
              </a:rPr>
            </a:br>
            <a:r>
              <a:rPr lang="en-US" sz="7200">
                <a:latin typeface="Gill Sans"/>
                <a:ea typeface="Gill Sans"/>
                <a:cs typeface="Gill Sans"/>
                <a:sym typeface="Gill Sans"/>
              </a:rPr>
              <a:t>Responding to Difficult Behaviors</a:t>
            </a:r>
            <a:endParaRPr>
              <a:latin typeface="Gill Sans"/>
              <a:ea typeface="Gill Sans"/>
              <a:cs typeface="Gill Sans"/>
              <a:sym typeface="Gill Sans"/>
            </a:endParaRPr>
          </a:p>
        </p:txBody>
      </p:sp>
      <p:sp>
        <p:nvSpPr>
          <p:cNvPr id="129" name="Google Shape;129;p4"/>
          <p:cNvSpPr/>
          <p:nvPr/>
        </p:nvSpPr>
        <p:spPr>
          <a:xfrm>
            <a:off x="142275" y="125520"/>
            <a:ext cx="3911700" cy="5071200"/>
          </a:xfrm>
          <a:prstGeom prst="rect">
            <a:avLst/>
          </a:prstGeom>
          <a:solidFill>
            <a:srgbClr val="FFFFFF"/>
          </a:solidFill>
          <a:ln>
            <a:noFill/>
          </a:ln>
          <a:effectLst>
            <a:outerShdw blurRad="406400" sx="89000" rotWithShape="0" dir="5400000" dist="317500" sy="89000">
              <a:srgbClr val="000000">
                <a:alpha val="1254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0" name="Google Shape;130;p4"/>
          <p:cNvSpPr/>
          <p:nvPr/>
        </p:nvSpPr>
        <p:spPr>
          <a:xfrm>
            <a:off x="3908874" y="125565"/>
            <a:ext cx="722400" cy="5071200"/>
          </a:xfrm>
          <a:prstGeom prst="rect">
            <a:avLst/>
          </a:prstGeom>
          <a:solidFill>
            <a:srgbClr val="4C52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descr="Lightbulb and gear with solid fill" id="131" name="Google Shape;131;p4"/>
          <p:cNvPicPr preferRelativeResize="0"/>
          <p:nvPr/>
        </p:nvPicPr>
        <p:blipFill rotWithShape="1">
          <a:blip r:embed="rId3">
            <a:alphaModFix/>
          </a:blip>
          <a:srcRect b="0" l="0" r="0" t="0"/>
          <a:stretch/>
        </p:blipFill>
        <p:spPr>
          <a:xfrm>
            <a:off x="625779" y="425990"/>
            <a:ext cx="2790967" cy="2863740"/>
          </a:xfrm>
          <a:prstGeom prst="rect">
            <a:avLst/>
          </a:prstGeom>
          <a:noFill/>
          <a:ln>
            <a:noFill/>
          </a:ln>
        </p:spPr>
      </p:pic>
      <p:pic>
        <p:nvPicPr>
          <p:cNvPr id="132" name="Google Shape;132;p4"/>
          <p:cNvPicPr preferRelativeResize="0"/>
          <p:nvPr/>
        </p:nvPicPr>
        <p:blipFill rotWithShape="1">
          <a:blip r:embed="rId4">
            <a:alphaModFix/>
          </a:blip>
          <a:srcRect b="0" l="0" r="0" t="0"/>
          <a:stretch/>
        </p:blipFill>
        <p:spPr>
          <a:xfrm>
            <a:off x="1026600" y="5826325"/>
            <a:ext cx="2882275" cy="785200"/>
          </a:xfrm>
          <a:prstGeom prst="rect">
            <a:avLst/>
          </a:prstGeom>
          <a:noFill/>
          <a:ln>
            <a:noFill/>
          </a:ln>
        </p:spPr>
      </p:pic>
      <p:pic>
        <p:nvPicPr>
          <p:cNvPr id="133" name="Google Shape;133;p4"/>
          <p:cNvPicPr preferRelativeResize="0"/>
          <p:nvPr/>
        </p:nvPicPr>
        <p:blipFill rotWithShape="1">
          <a:blip r:embed="rId5">
            <a:alphaModFix/>
          </a:blip>
          <a:srcRect b="0" l="0" r="0" t="0"/>
          <a:stretch/>
        </p:blipFill>
        <p:spPr>
          <a:xfrm>
            <a:off x="4881273" y="5491000"/>
            <a:ext cx="2882275" cy="1455850"/>
          </a:xfrm>
          <a:prstGeom prst="rect">
            <a:avLst/>
          </a:prstGeom>
          <a:noFill/>
          <a:ln>
            <a:noFill/>
          </a:ln>
        </p:spPr>
      </p:pic>
      <p:pic>
        <p:nvPicPr>
          <p:cNvPr id="134" name="Google Shape;134;p4"/>
          <p:cNvPicPr preferRelativeResize="0"/>
          <p:nvPr/>
        </p:nvPicPr>
        <p:blipFill rotWithShape="1">
          <a:blip r:embed="rId6">
            <a:alphaModFix/>
          </a:blip>
          <a:srcRect b="0" l="0" r="0" t="0"/>
          <a:stretch/>
        </p:blipFill>
        <p:spPr>
          <a:xfrm>
            <a:off x="8427560" y="5886652"/>
            <a:ext cx="3194581" cy="664522"/>
          </a:xfrm>
          <a:prstGeom prst="rect">
            <a:avLst/>
          </a:prstGeom>
          <a:noFill/>
          <a:ln>
            <a:noFill/>
          </a:ln>
        </p:spPr>
      </p:pic>
      <p:sp>
        <p:nvSpPr>
          <p:cNvPr id="135" name="Google Shape;135;p4"/>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300"/>
              <a:buNone/>
            </a:pPr>
            <a:fld id="{00000000-1234-1234-1234-123412341234}" type="slidenum">
              <a:rPr lang="en-US" sz="1300">
                <a:solidFill>
                  <a:schemeClr val="dk2"/>
                </a:solidFill>
                <a:latin typeface="Arial"/>
                <a:ea typeface="Arial"/>
                <a:cs typeface="Arial"/>
                <a:sym typeface="Arial"/>
              </a:rPr>
              <a:t>‹#›</a:t>
            </a:fld>
            <a:endParaRPr sz="1300">
              <a:solidFill>
                <a:schemeClr val="dk2"/>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29bc20868ad_0_2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FFFFFF"/>
                </a:solidFill>
                <a:latin typeface="Arial"/>
                <a:ea typeface="Arial"/>
                <a:cs typeface="Arial"/>
                <a:sym typeface="Arial"/>
              </a:rPr>
              <a:t>‹#›</a:t>
            </a:fld>
            <a:endParaRPr b="0" i="0" sz="1400" u="none" cap="none" strike="noStrike">
              <a:solidFill>
                <a:srgbClr val="FFFFFF"/>
              </a:solidFill>
              <a:latin typeface="Arial"/>
              <a:ea typeface="Arial"/>
              <a:cs typeface="Arial"/>
              <a:sym typeface="Arial"/>
            </a:endParaRPr>
          </a:p>
        </p:txBody>
      </p:sp>
      <p:sp>
        <p:nvSpPr>
          <p:cNvPr id="141" name="Google Shape;141;g29bc20868ad_0_21"/>
          <p:cNvSpPr txBox="1"/>
          <p:nvPr>
            <p:ph idx="4294967295" type="title"/>
          </p:nvPr>
        </p:nvSpPr>
        <p:spPr>
          <a:xfrm>
            <a:off x="432225" y="268000"/>
            <a:ext cx="10972800" cy="990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4000"/>
              <a:buFont typeface="Calibri"/>
              <a:buNone/>
            </a:pPr>
            <a:r>
              <a:rPr b="1" lang="en-US" sz="4100">
                <a:latin typeface="Gill Sans"/>
                <a:ea typeface="Gill Sans"/>
                <a:cs typeface="Gill Sans"/>
                <a:sym typeface="Gill Sans"/>
                <a:extLst>
                  <a:ext uri="http://customooxmlschemas.google.com/">
                    <go:slidesCustomData xmlns:go="http://customooxmlschemas.google.com/" textRoundtripDataId="0"/>
                  </a:ext>
                </a:extLst>
              </a:rPr>
              <a:t>What is Dementia?</a:t>
            </a:r>
            <a:endParaRPr b="1" sz="3800">
              <a:latin typeface="Gill Sans"/>
              <a:ea typeface="Gill Sans"/>
              <a:cs typeface="Gill Sans"/>
              <a:sym typeface="Gill Sans"/>
            </a:endParaRPr>
          </a:p>
        </p:txBody>
      </p:sp>
      <p:sp>
        <p:nvSpPr>
          <p:cNvPr id="142" name="Google Shape;142;g29bc20868ad_0_2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p>
            <a:pPr indent="0" lvl="0" marL="0" rtl="0" algn="r">
              <a:lnSpc>
                <a:spcPct val="100000"/>
              </a:lnSpc>
              <a:spcBef>
                <a:spcPts val="0"/>
              </a:spcBef>
              <a:spcAft>
                <a:spcPts val="0"/>
              </a:spcAft>
              <a:buSzPts val="1300"/>
              <a:buNone/>
            </a:pPr>
            <a:fld id="{00000000-1234-1234-1234-123412341234}" type="slidenum">
              <a:rPr lang="en-US" sz="1300">
                <a:solidFill>
                  <a:schemeClr val="dk2"/>
                </a:solidFill>
                <a:latin typeface="Arial"/>
                <a:ea typeface="Arial"/>
                <a:cs typeface="Arial"/>
                <a:sym typeface="Arial"/>
              </a:rPr>
              <a:t>‹#›</a:t>
            </a:fld>
            <a:endParaRPr sz="1300">
              <a:solidFill>
                <a:schemeClr val="dk2"/>
              </a:solidFill>
              <a:latin typeface="Arial"/>
              <a:ea typeface="Arial"/>
              <a:cs typeface="Arial"/>
              <a:sym typeface="Arial"/>
            </a:endParaRPr>
          </a:p>
        </p:txBody>
      </p:sp>
      <p:grpSp>
        <p:nvGrpSpPr>
          <p:cNvPr id="143" name="Google Shape;143;g29bc20868ad_0_21"/>
          <p:cNvGrpSpPr/>
          <p:nvPr/>
        </p:nvGrpSpPr>
        <p:grpSpPr>
          <a:xfrm>
            <a:off x="3216275" y="1598501"/>
            <a:ext cx="7404620" cy="4619114"/>
            <a:chOff x="1325276" y="-55211"/>
            <a:chExt cx="5950832" cy="4619114"/>
          </a:xfrm>
        </p:grpSpPr>
        <p:sp>
          <p:nvSpPr>
            <p:cNvPr id="144" name="Google Shape;144;g29bc20868ad_0_21"/>
            <p:cNvSpPr txBox="1"/>
            <p:nvPr/>
          </p:nvSpPr>
          <p:spPr>
            <a:xfrm>
              <a:off x="1852968" y="-39947"/>
              <a:ext cx="5423100" cy="948900"/>
            </a:xfrm>
            <a:prstGeom prst="rect">
              <a:avLst/>
            </a:prstGeom>
            <a:solidFill>
              <a:srgbClr val="85200C"/>
            </a:solidFill>
            <a:ln>
              <a:noFill/>
            </a:ln>
          </p:spPr>
          <p:txBody>
            <a:bodyPr anchorCtr="0" anchor="ctr" bIns="99050" lIns="418475" spcFirstLastPara="1" rIns="184900" wrap="square" tIns="99050">
              <a:noAutofit/>
            </a:bodyPr>
            <a:lstStyle/>
            <a:p>
              <a:pPr indent="0" lvl="0" marL="0" marR="0" rtl="0" algn="ctr">
                <a:lnSpc>
                  <a:spcPct val="90000"/>
                </a:lnSpc>
                <a:spcBef>
                  <a:spcPts val="0"/>
                </a:spcBef>
                <a:spcAft>
                  <a:spcPts val="0"/>
                </a:spcAft>
                <a:buClr>
                  <a:schemeClr val="lt1"/>
                </a:buClr>
                <a:buSzPts val="2600"/>
                <a:buFont typeface="Calibri"/>
                <a:buNone/>
              </a:pPr>
              <a:r>
                <a:rPr b="1" i="0" lang="en-US" sz="2600" u="none" cap="none" strike="noStrike">
                  <a:solidFill>
                    <a:schemeClr val="lt1"/>
                  </a:solidFill>
                  <a:latin typeface="Gill Sans"/>
                  <a:ea typeface="Gill Sans"/>
                  <a:cs typeface="Gill Sans"/>
                  <a:sym typeface="Gill Sans"/>
                </a:rPr>
                <a:t>Progresses over time</a:t>
              </a:r>
              <a:endParaRPr b="1" i="0" sz="2600" u="none" cap="none" strike="noStrike">
                <a:solidFill>
                  <a:schemeClr val="lt1"/>
                </a:solidFill>
                <a:latin typeface="Gill Sans"/>
                <a:ea typeface="Gill Sans"/>
                <a:cs typeface="Gill Sans"/>
                <a:sym typeface="Gill Sans"/>
              </a:endParaRPr>
            </a:p>
          </p:txBody>
        </p:sp>
        <p:sp>
          <p:nvSpPr>
            <p:cNvPr id="145" name="Google Shape;145;g29bc20868ad_0_21"/>
            <p:cNvSpPr/>
            <p:nvPr/>
          </p:nvSpPr>
          <p:spPr>
            <a:xfrm>
              <a:off x="1325296" y="-55211"/>
              <a:ext cx="948900" cy="990600"/>
            </a:xfrm>
            <a:prstGeom prst="ellipse">
              <a:avLst/>
            </a:prstGeom>
            <a:solidFill>
              <a:srgbClr val="FFC00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Gill Sans"/>
                <a:ea typeface="Gill Sans"/>
                <a:cs typeface="Gill Sans"/>
                <a:sym typeface="Gill Sans"/>
              </a:endParaRPr>
            </a:p>
          </p:txBody>
        </p:sp>
        <p:sp>
          <p:nvSpPr>
            <p:cNvPr id="146" name="Google Shape;146;g29bc20868ad_0_21"/>
            <p:cNvSpPr/>
            <p:nvPr/>
          </p:nvSpPr>
          <p:spPr>
            <a:xfrm rot="10800000">
              <a:off x="1615801" y="1233552"/>
              <a:ext cx="5472600" cy="948900"/>
            </a:xfrm>
            <a:prstGeom prst="homePlate">
              <a:avLst>
                <a:gd fmla="val 50000" name="adj"/>
              </a:avLst>
            </a:prstGeom>
            <a:solidFill>
              <a:srgbClr val="85200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Gill Sans"/>
                <a:ea typeface="Gill Sans"/>
                <a:cs typeface="Gill Sans"/>
                <a:sym typeface="Gill Sans"/>
              </a:endParaRPr>
            </a:p>
          </p:txBody>
        </p:sp>
        <p:sp>
          <p:nvSpPr>
            <p:cNvPr id="147" name="Google Shape;147;g29bc20868ad_0_21"/>
            <p:cNvSpPr txBox="1"/>
            <p:nvPr/>
          </p:nvSpPr>
          <p:spPr>
            <a:xfrm>
              <a:off x="1852968" y="1233428"/>
              <a:ext cx="5423100" cy="948900"/>
            </a:xfrm>
            <a:prstGeom prst="rect">
              <a:avLst/>
            </a:prstGeom>
            <a:solidFill>
              <a:srgbClr val="FFC000"/>
            </a:solidFill>
            <a:ln>
              <a:noFill/>
            </a:ln>
          </p:spPr>
          <p:txBody>
            <a:bodyPr anchorCtr="0" anchor="ctr" bIns="99050" lIns="418475" spcFirstLastPara="1" rIns="184900" wrap="square" tIns="99050">
              <a:noAutofit/>
            </a:bodyPr>
            <a:lstStyle/>
            <a:p>
              <a:pPr indent="0" lvl="0" marL="0" marR="0" rtl="0" algn="ctr">
                <a:lnSpc>
                  <a:spcPct val="90000"/>
                </a:lnSpc>
                <a:spcBef>
                  <a:spcPts val="0"/>
                </a:spcBef>
                <a:spcAft>
                  <a:spcPts val="0"/>
                </a:spcAft>
                <a:buClr>
                  <a:schemeClr val="lt1"/>
                </a:buClr>
                <a:buSzPts val="2600"/>
                <a:buFont typeface="Calibri"/>
                <a:buNone/>
              </a:pPr>
              <a:r>
                <a:rPr b="1" i="0" lang="en-US" sz="2600" u="none" cap="none" strike="noStrike">
                  <a:solidFill>
                    <a:schemeClr val="dk1"/>
                  </a:solidFill>
                  <a:latin typeface="Gill Sans"/>
                  <a:ea typeface="Gill Sans"/>
                  <a:cs typeface="Gill Sans"/>
                  <a:sym typeface="Gill Sans"/>
                </a:rPr>
                <a:t> Impairment in memory &amp; at least one other area of cognition</a:t>
              </a:r>
              <a:endParaRPr b="1" i="0" sz="2600" u="none" cap="none" strike="noStrike">
                <a:solidFill>
                  <a:schemeClr val="dk1"/>
                </a:solidFill>
                <a:latin typeface="Gill Sans"/>
                <a:ea typeface="Gill Sans"/>
                <a:cs typeface="Gill Sans"/>
                <a:sym typeface="Gill Sans"/>
              </a:endParaRPr>
            </a:p>
          </p:txBody>
        </p:sp>
        <p:sp>
          <p:nvSpPr>
            <p:cNvPr id="148" name="Google Shape;148;g29bc20868ad_0_21"/>
            <p:cNvSpPr/>
            <p:nvPr/>
          </p:nvSpPr>
          <p:spPr>
            <a:xfrm>
              <a:off x="1325296" y="1193238"/>
              <a:ext cx="948900" cy="990600"/>
            </a:xfrm>
            <a:prstGeom prst="ellipse">
              <a:avLst/>
            </a:prstGeom>
            <a:solidFill>
              <a:srgbClr val="85200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Gill Sans"/>
                <a:ea typeface="Gill Sans"/>
                <a:cs typeface="Gill Sans"/>
                <a:sym typeface="Gill Sans"/>
              </a:endParaRPr>
            </a:p>
          </p:txBody>
        </p:sp>
        <p:sp>
          <p:nvSpPr>
            <p:cNvPr id="149" name="Google Shape;149;g29bc20868ad_0_21"/>
            <p:cNvSpPr txBox="1"/>
            <p:nvPr/>
          </p:nvSpPr>
          <p:spPr>
            <a:xfrm>
              <a:off x="1920508" y="3615003"/>
              <a:ext cx="5355600" cy="948900"/>
            </a:xfrm>
            <a:prstGeom prst="rect">
              <a:avLst/>
            </a:prstGeom>
            <a:solidFill>
              <a:srgbClr val="FFC000"/>
            </a:solidFill>
            <a:ln>
              <a:noFill/>
            </a:ln>
          </p:spPr>
          <p:txBody>
            <a:bodyPr anchorCtr="0" anchor="ctr" bIns="99050" lIns="418475" spcFirstLastPara="1" rIns="184900" wrap="square" tIns="99050">
              <a:noAutofit/>
            </a:bodyPr>
            <a:lstStyle/>
            <a:p>
              <a:pPr indent="0" lvl="0" marL="0" marR="0" rtl="0" algn="ctr">
                <a:lnSpc>
                  <a:spcPct val="90000"/>
                </a:lnSpc>
                <a:spcBef>
                  <a:spcPts val="0"/>
                </a:spcBef>
                <a:spcAft>
                  <a:spcPts val="0"/>
                </a:spcAft>
                <a:buClr>
                  <a:schemeClr val="lt1"/>
                </a:buClr>
                <a:buSzPts val="2600"/>
                <a:buFont typeface="Calibri"/>
                <a:buNone/>
              </a:pPr>
              <a:r>
                <a:rPr b="1" i="0" lang="en-US" sz="2600" u="none" cap="none" strike="noStrike">
                  <a:solidFill>
                    <a:schemeClr val="dk1"/>
                  </a:solidFill>
                  <a:latin typeface="Gill Sans"/>
                  <a:ea typeface="Gill Sans"/>
                  <a:cs typeface="Gill Sans"/>
                  <a:sym typeface="Gill Sans"/>
                </a:rPr>
                <a:t>Medical diagnosis, requires tests to rule out other causes</a:t>
              </a:r>
              <a:endParaRPr b="1" i="0" sz="2600" u="none" cap="none" strike="noStrike">
                <a:solidFill>
                  <a:schemeClr val="dk1"/>
                </a:solidFill>
                <a:latin typeface="Gill Sans"/>
                <a:ea typeface="Gill Sans"/>
                <a:cs typeface="Gill Sans"/>
                <a:sym typeface="Gill Sans"/>
              </a:endParaRPr>
            </a:p>
          </p:txBody>
        </p:sp>
        <p:sp>
          <p:nvSpPr>
            <p:cNvPr id="150" name="Google Shape;150;g29bc20868ad_0_21"/>
            <p:cNvSpPr/>
            <p:nvPr/>
          </p:nvSpPr>
          <p:spPr>
            <a:xfrm>
              <a:off x="1325282" y="3614999"/>
              <a:ext cx="948900" cy="948900"/>
            </a:xfrm>
            <a:prstGeom prst="ellipse">
              <a:avLst/>
            </a:prstGeom>
            <a:solidFill>
              <a:srgbClr val="85200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Gill Sans"/>
                <a:ea typeface="Gill Sans"/>
                <a:cs typeface="Gill Sans"/>
                <a:sym typeface="Gill Sans"/>
              </a:endParaRPr>
            </a:p>
          </p:txBody>
        </p:sp>
        <p:sp>
          <p:nvSpPr>
            <p:cNvPr id="151" name="Google Shape;151;g29bc20868ad_0_21"/>
            <p:cNvSpPr txBox="1"/>
            <p:nvPr/>
          </p:nvSpPr>
          <p:spPr>
            <a:xfrm>
              <a:off x="1852968" y="2426428"/>
              <a:ext cx="5423100" cy="948900"/>
            </a:xfrm>
            <a:prstGeom prst="rect">
              <a:avLst/>
            </a:prstGeom>
            <a:solidFill>
              <a:srgbClr val="85200C"/>
            </a:solidFill>
            <a:ln>
              <a:noFill/>
            </a:ln>
          </p:spPr>
          <p:txBody>
            <a:bodyPr anchorCtr="0" anchor="ctr" bIns="99050" lIns="418475" spcFirstLastPara="1" rIns="184900" wrap="square" tIns="99050">
              <a:noAutofit/>
            </a:bodyPr>
            <a:lstStyle/>
            <a:p>
              <a:pPr indent="0" lvl="0" marL="0" marR="0" rtl="0" algn="ctr">
                <a:lnSpc>
                  <a:spcPct val="90000"/>
                </a:lnSpc>
                <a:spcBef>
                  <a:spcPts val="0"/>
                </a:spcBef>
                <a:spcAft>
                  <a:spcPts val="0"/>
                </a:spcAft>
                <a:buClr>
                  <a:schemeClr val="lt1"/>
                </a:buClr>
                <a:buSzPts val="2600"/>
                <a:buFont typeface="Calibri"/>
                <a:buNone/>
              </a:pPr>
              <a:r>
                <a:rPr b="1" i="0" lang="en-US" sz="2600" u="none" cap="none" strike="noStrike">
                  <a:solidFill>
                    <a:schemeClr val="lt1"/>
                  </a:solidFill>
                  <a:latin typeface="Gill Sans"/>
                  <a:ea typeface="Gill Sans"/>
                  <a:cs typeface="Gill Sans"/>
                  <a:sym typeface="Gill Sans"/>
                </a:rPr>
                <a:t>Effects Instrumental ADL</a:t>
              </a:r>
              <a:endParaRPr b="1" i="0" sz="2600" u="none" cap="none" strike="noStrike">
                <a:solidFill>
                  <a:schemeClr val="lt1"/>
                </a:solidFill>
                <a:latin typeface="Gill Sans"/>
                <a:ea typeface="Gill Sans"/>
                <a:cs typeface="Gill Sans"/>
                <a:sym typeface="Gill Sans"/>
              </a:endParaRPr>
            </a:p>
          </p:txBody>
        </p:sp>
        <p:sp>
          <p:nvSpPr>
            <p:cNvPr id="152" name="Google Shape;152;g29bc20868ad_0_21"/>
            <p:cNvSpPr/>
            <p:nvPr/>
          </p:nvSpPr>
          <p:spPr>
            <a:xfrm>
              <a:off x="1325276" y="2426438"/>
              <a:ext cx="948900" cy="948900"/>
            </a:xfrm>
            <a:prstGeom prst="ellipse">
              <a:avLst/>
            </a:prstGeom>
            <a:solidFill>
              <a:srgbClr val="F1AB1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Gill Sans"/>
                <a:ea typeface="Gill Sans"/>
                <a:cs typeface="Gill Sans"/>
                <a:sym typeface="Gill Sans"/>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6" name="Shape 156"/>
        <p:cNvGrpSpPr/>
        <p:nvPr/>
      </p:nvGrpSpPr>
      <p:grpSpPr>
        <a:xfrm>
          <a:off x="0" y="0"/>
          <a:ext cx="0" cy="0"/>
          <a:chOff x="0" y="0"/>
          <a:chExt cx="0" cy="0"/>
        </a:xfrm>
      </p:grpSpPr>
      <p:sp>
        <p:nvSpPr>
          <p:cNvPr id="157" name="Google Shape;157;g29bc20868ad_0_39"/>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pic>
        <p:nvPicPr>
          <p:cNvPr id="158" name="Google Shape;158;g29bc20868ad_0_39"/>
          <p:cNvPicPr preferRelativeResize="0"/>
          <p:nvPr/>
        </p:nvPicPr>
        <p:blipFill rotWithShape="1">
          <a:blip r:embed="rId3">
            <a:alphaModFix/>
          </a:blip>
          <a:srcRect b="0" l="0" r="0" t="0"/>
          <a:stretch/>
        </p:blipFill>
        <p:spPr>
          <a:xfrm>
            <a:off x="5947250" y="426750"/>
            <a:ext cx="5976074" cy="6004500"/>
          </a:xfrm>
          <a:prstGeom prst="rect">
            <a:avLst/>
          </a:prstGeom>
          <a:noFill/>
          <a:ln cap="flat" cmpd="sng" w="9525">
            <a:solidFill>
              <a:schemeClr val="dk1"/>
            </a:solidFill>
            <a:prstDash val="solid"/>
            <a:round/>
            <a:headEnd len="sm" w="sm" type="none"/>
            <a:tailEnd len="sm" w="sm" type="none"/>
          </a:ln>
          <a:effectLst>
            <a:outerShdw blurRad="57150" rotWithShape="0" algn="bl" dir="5400000" dist="19050">
              <a:srgbClr val="790A26">
                <a:alpha val="49803"/>
              </a:srgbClr>
            </a:outerShdw>
          </a:effectLst>
        </p:spPr>
      </p:pic>
      <p:sp>
        <p:nvSpPr>
          <p:cNvPr id="159" name="Google Shape;159;g29bc20868ad_0_39"/>
          <p:cNvSpPr txBox="1"/>
          <p:nvPr/>
        </p:nvSpPr>
        <p:spPr>
          <a:xfrm>
            <a:off x="361575" y="1668125"/>
            <a:ext cx="4838100" cy="12369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3600"/>
              <a:buFont typeface="Arial"/>
              <a:buNone/>
            </a:pPr>
            <a:r>
              <a:rPr b="0" i="0" lang="en-US" sz="3155" u="none" cap="none" strike="noStrike">
                <a:solidFill>
                  <a:schemeClr val="dk1"/>
                </a:solidFill>
                <a:latin typeface="Gill Sans"/>
                <a:ea typeface="Gill Sans"/>
                <a:cs typeface="Gill Sans"/>
                <a:sym typeface="Gill Sans"/>
              </a:rPr>
              <a:t>Proportion of People </a:t>
            </a:r>
            <a:endParaRPr b="0" i="0" sz="3155" u="none" cap="none" strike="noStrike">
              <a:solidFill>
                <a:schemeClr val="dk1"/>
              </a:solidFill>
              <a:latin typeface="Gill Sans"/>
              <a:ea typeface="Gill Sans"/>
              <a:cs typeface="Gill Sans"/>
              <a:sym typeface="Gill Sans"/>
            </a:endParaRPr>
          </a:p>
          <a:p>
            <a:pPr indent="0" lvl="0" marL="0" marR="0" rtl="0" algn="l">
              <a:lnSpc>
                <a:spcPct val="90000"/>
              </a:lnSpc>
              <a:spcBef>
                <a:spcPts val="0"/>
              </a:spcBef>
              <a:spcAft>
                <a:spcPts val="0"/>
              </a:spcAft>
              <a:buClr>
                <a:schemeClr val="dk1"/>
              </a:buClr>
              <a:buSzPts val="3600"/>
              <a:buFont typeface="Arial"/>
              <a:buNone/>
            </a:pPr>
            <a:r>
              <a:rPr b="0" i="0" lang="en-US" sz="3155" u="none" cap="none" strike="noStrike">
                <a:solidFill>
                  <a:schemeClr val="dk1"/>
                </a:solidFill>
                <a:latin typeface="Gill Sans"/>
                <a:ea typeface="Gill Sans"/>
                <a:cs typeface="Gill Sans"/>
                <a:sym typeface="Gill Sans"/>
              </a:rPr>
              <a:t>Age 65 and Older with Alzheimer's and other Dementias</a:t>
            </a:r>
            <a:endParaRPr b="0" i="0" sz="3455"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2"/>
              </a:solidFill>
              <a:latin typeface="Arial"/>
              <a:ea typeface="Arial"/>
              <a:cs typeface="Arial"/>
              <a:sym typeface="Arial"/>
            </a:endParaRPr>
          </a:p>
        </p:txBody>
      </p:sp>
      <p:sp>
        <p:nvSpPr>
          <p:cNvPr id="160" name="Google Shape;160;g29bc20868ad_0_39"/>
          <p:cNvSpPr txBox="1"/>
          <p:nvPr>
            <p:ph idx="4294967295" type="title"/>
          </p:nvPr>
        </p:nvSpPr>
        <p:spPr>
          <a:xfrm>
            <a:off x="272050" y="119325"/>
            <a:ext cx="10413900" cy="961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0000"/>
              </a:buClr>
              <a:buSzPct val="90000"/>
              <a:buFont typeface="Arial"/>
              <a:buNone/>
            </a:pPr>
            <a:r>
              <a:t/>
            </a:r>
            <a:endParaRPr sz="4000">
              <a:latin typeface="Gill Sans"/>
              <a:ea typeface="Gill Sans"/>
              <a:cs typeface="Gill Sans"/>
              <a:sym typeface="Gill Sans"/>
            </a:endParaRPr>
          </a:p>
          <a:p>
            <a:pPr indent="0" lvl="0" marL="0" rtl="0" algn="l">
              <a:lnSpc>
                <a:spcPct val="90000"/>
              </a:lnSpc>
              <a:spcBef>
                <a:spcPts val="0"/>
              </a:spcBef>
              <a:spcAft>
                <a:spcPts val="0"/>
              </a:spcAft>
              <a:buClr>
                <a:srgbClr val="000000"/>
              </a:buClr>
              <a:buSzPct val="87567"/>
              <a:buFont typeface="Arial"/>
              <a:buNone/>
            </a:pPr>
            <a:r>
              <a:t/>
            </a:r>
            <a:endParaRPr b="1" sz="4111">
              <a:latin typeface="Gill Sans"/>
              <a:ea typeface="Gill Sans"/>
              <a:cs typeface="Gill Sans"/>
              <a:sym typeface="Gill Sans"/>
              <a:extLst>
                <a:ext uri="http://customooxmlschemas.google.com/">
                  <go:slidesCustomData xmlns:go="http://customooxmlschemas.google.com/" textRoundtripDataId="1"/>
                </a:ext>
              </a:extLst>
            </a:endParaRPr>
          </a:p>
          <a:p>
            <a:pPr indent="0" lvl="0" marL="0" rtl="0" algn="l">
              <a:lnSpc>
                <a:spcPct val="90000"/>
              </a:lnSpc>
              <a:spcBef>
                <a:spcPts val="0"/>
              </a:spcBef>
              <a:spcAft>
                <a:spcPts val="0"/>
              </a:spcAft>
              <a:buClr>
                <a:srgbClr val="000000"/>
              </a:buClr>
              <a:buSzPct val="87567"/>
              <a:buFont typeface="Arial"/>
              <a:buNone/>
            </a:pPr>
            <a:r>
              <a:rPr b="1" lang="en-US" sz="4111">
                <a:latin typeface="Gill Sans"/>
                <a:ea typeface="Gill Sans"/>
                <a:cs typeface="Gill Sans"/>
                <a:sym typeface="Gill Sans"/>
                <a:extLst>
                  <a:ext uri="http://customooxmlschemas.google.com/">
                    <go:slidesCustomData xmlns:go="http://customooxmlschemas.google.com/" textRoundtripDataId="2"/>
                  </a:ext>
                </a:extLst>
              </a:rPr>
              <a:t>Incidence of Dementia </a:t>
            </a:r>
            <a:endParaRPr b="1" sz="4111">
              <a:latin typeface="Gill Sans"/>
              <a:ea typeface="Gill Sans"/>
              <a:cs typeface="Gill Sans"/>
              <a:sym typeface="Gill Sans"/>
              <a:extLst>
                <a:ext uri="http://customooxmlschemas.google.com/">
                  <go:slidesCustomData xmlns:go="http://customooxmlschemas.google.com/" textRoundtripDataId="3"/>
                </a:ext>
              </a:extLst>
            </a:endParaRPr>
          </a:p>
          <a:p>
            <a:pPr indent="0" lvl="0" marL="0" rtl="0" algn="l">
              <a:lnSpc>
                <a:spcPct val="90000"/>
              </a:lnSpc>
              <a:spcBef>
                <a:spcPts val="0"/>
              </a:spcBef>
              <a:spcAft>
                <a:spcPts val="0"/>
              </a:spcAft>
              <a:buClr>
                <a:srgbClr val="000000"/>
              </a:buClr>
              <a:buSzPct val="87567"/>
              <a:buFont typeface="Arial"/>
              <a:buNone/>
            </a:pPr>
            <a:r>
              <a:rPr b="1" lang="en-US" sz="4111">
                <a:latin typeface="Gill Sans"/>
                <a:ea typeface="Gill Sans"/>
                <a:cs typeface="Gill Sans"/>
                <a:sym typeface="Gill Sans"/>
                <a:extLst>
                  <a:ext uri="http://customooxmlschemas.google.com/">
                    <go:slidesCustomData xmlns:go="http://customooxmlschemas.google.com/" textRoundtripDataId="4"/>
                  </a:ext>
                </a:extLst>
              </a:rPr>
              <a:t>by Age</a:t>
            </a:r>
            <a:r>
              <a:rPr b="1" lang="en-US" sz="4111">
                <a:solidFill>
                  <a:srgbClr val="F1AB1F"/>
                </a:solidFill>
                <a:highlight>
                  <a:srgbClr val="85200C"/>
                </a:highlight>
                <a:latin typeface="Gill Sans"/>
                <a:ea typeface="Gill Sans"/>
                <a:cs typeface="Gill Sans"/>
                <a:sym typeface="Gill Sans"/>
                <a:extLst>
                  <a:ext uri="http://customooxmlschemas.google.com/">
                    <go:slidesCustomData xmlns:go="http://customooxmlschemas.google.com/" textRoundtripDataId="5"/>
                  </a:ext>
                </a:extLst>
              </a:rPr>
              <a:t> </a:t>
            </a:r>
            <a:r>
              <a:rPr b="1" lang="en-US" sz="4111">
                <a:solidFill>
                  <a:srgbClr val="F1AB1F"/>
                </a:solidFill>
                <a:highlight>
                  <a:srgbClr val="85200C"/>
                </a:highlight>
                <a:latin typeface="Gill Sans"/>
                <a:ea typeface="Gill Sans"/>
                <a:cs typeface="Gill Sans"/>
                <a:sym typeface="Gill Sans"/>
              </a:rPr>
              <a:t> </a:t>
            </a:r>
            <a:r>
              <a:rPr lang="en-US" sz="4000">
                <a:solidFill>
                  <a:srgbClr val="F1AB1F"/>
                </a:solidFill>
                <a:highlight>
                  <a:srgbClr val="85200C"/>
                </a:highlight>
              </a:rPr>
              <a:t> </a:t>
            </a:r>
            <a:endParaRPr sz="4000">
              <a:solidFill>
                <a:srgbClr val="F1AB1F"/>
              </a:solidFill>
              <a:highlight>
                <a:srgbClr val="85200C"/>
              </a:highlight>
            </a:endParaRPr>
          </a:p>
          <a:p>
            <a:pPr indent="0" lvl="0" marL="0" rtl="0" algn="l">
              <a:lnSpc>
                <a:spcPct val="90000"/>
              </a:lnSpc>
              <a:spcBef>
                <a:spcPts val="0"/>
              </a:spcBef>
              <a:spcAft>
                <a:spcPts val="0"/>
              </a:spcAft>
              <a:buClr>
                <a:srgbClr val="000000"/>
              </a:buClr>
              <a:buSzPct val="140869"/>
              <a:buFont typeface="Arial"/>
              <a:buNone/>
            </a:pPr>
            <a:r>
              <a:t/>
            </a:r>
            <a:endParaRPr sz="2555">
              <a:solidFill>
                <a:srgbClr val="000000"/>
              </a:solidFill>
              <a:latin typeface="Gill Sans"/>
              <a:ea typeface="Gill Sans"/>
              <a:cs typeface="Gill Sans"/>
              <a:sym typeface="Gill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g2665c5096d4_0_0"/>
          <p:cNvPicPr preferRelativeResize="0"/>
          <p:nvPr/>
        </p:nvPicPr>
        <p:blipFill rotWithShape="1">
          <a:blip r:embed="rId3">
            <a:alphaModFix/>
          </a:blip>
          <a:srcRect b="0" l="0" r="0" t="0"/>
          <a:stretch/>
        </p:blipFill>
        <p:spPr>
          <a:xfrm>
            <a:off x="335175" y="834975"/>
            <a:ext cx="11521675" cy="5764100"/>
          </a:xfrm>
          <a:prstGeom prst="rect">
            <a:avLst/>
          </a:prstGeom>
          <a:noFill/>
          <a:ln cap="flat" cmpd="sng" w="9525">
            <a:solidFill>
              <a:schemeClr val="dk1"/>
            </a:solidFill>
            <a:prstDash val="solid"/>
            <a:round/>
            <a:headEnd len="sm" w="sm" type="none"/>
            <a:tailEnd len="sm" w="sm" type="none"/>
          </a:ln>
        </p:spPr>
      </p:pic>
      <p:sp>
        <p:nvSpPr>
          <p:cNvPr id="167" name="Google Shape;167;g2665c5096d4_0_0"/>
          <p:cNvSpPr txBox="1"/>
          <p:nvPr/>
        </p:nvSpPr>
        <p:spPr>
          <a:xfrm>
            <a:off x="1683975" y="170875"/>
            <a:ext cx="8408700" cy="1268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2"/>
                </a:solidFill>
                <a:latin typeface="Gill Sans"/>
                <a:ea typeface="Gill Sans"/>
                <a:cs typeface="Gill Sans"/>
                <a:sym typeface="Gill Sans"/>
              </a:rPr>
              <a:t>Dementia is a syndrome with many </a:t>
            </a:r>
            <a:r>
              <a:rPr b="1" i="0" lang="en-US" sz="3200" u="none" cap="none" strike="noStrike">
                <a:solidFill>
                  <a:schemeClr val="dk2"/>
                </a:solidFill>
                <a:latin typeface="Gill Sans"/>
                <a:ea typeface="Gill Sans"/>
                <a:cs typeface="Gill Sans"/>
                <a:sym typeface="Gill Sans"/>
                <a:extLst>
                  <a:ext uri="http://customooxmlschemas.google.com/">
                    <go:slidesCustomData xmlns:go="http://customooxmlschemas.google.com/" textRoundtripDataId="6"/>
                  </a:ext>
                </a:extLst>
              </a:rPr>
              <a:t>types</a:t>
            </a:r>
            <a:endParaRPr b="1" i="0" sz="3200" u="none" cap="none" strike="noStrike">
              <a:solidFill>
                <a:schemeClr val="dk2"/>
              </a:solidFill>
              <a:latin typeface="Gill Sans"/>
              <a:ea typeface="Gill Sans"/>
              <a:cs typeface="Gill Sans"/>
              <a:sym typeface="Gill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7"/>
          <p:cNvSpPr txBox="1"/>
          <p:nvPr/>
        </p:nvSpPr>
        <p:spPr>
          <a:xfrm>
            <a:off x="364375" y="215325"/>
            <a:ext cx="8952600" cy="723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4100" u="none" cap="none" strike="noStrike">
                <a:solidFill>
                  <a:srgbClr val="7F6000"/>
                </a:solidFill>
                <a:latin typeface="Gill Sans"/>
                <a:ea typeface="Gill Sans"/>
                <a:cs typeface="Gill Sans"/>
                <a:sym typeface="Gill Sans"/>
              </a:rPr>
              <a:t> A resident with dementia may</a:t>
            </a:r>
            <a:r>
              <a:rPr b="0" i="0" lang="en-US" sz="4100" u="none" cap="none" strike="noStrike">
                <a:solidFill>
                  <a:srgbClr val="C55A11"/>
                </a:solidFill>
                <a:latin typeface="Gill Sans"/>
                <a:ea typeface="Gill Sans"/>
                <a:cs typeface="Gill Sans"/>
                <a:sym typeface="Gill Sans"/>
              </a:rPr>
              <a:t>…</a:t>
            </a:r>
            <a:endParaRPr b="0" i="0" sz="4100" u="none" cap="none" strike="noStrike">
              <a:solidFill>
                <a:srgbClr val="000000"/>
              </a:solidFill>
              <a:latin typeface="Gill Sans"/>
              <a:ea typeface="Gill Sans"/>
              <a:cs typeface="Gill Sans"/>
              <a:sym typeface="Gill Sans"/>
            </a:endParaRPr>
          </a:p>
        </p:txBody>
      </p:sp>
      <p:sp>
        <p:nvSpPr>
          <p:cNvPr id="176" name="Google Shape;176;p7"/>
          <p:cNvSpPr txBox="1"/>
          <p:nvPr/>
        </p:nvSpPr>
        <p:spPr>
          <a:xfrm>
            <a:off x="114154" y="1425663"/>
            <a:ext cx="30117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600"/>
              <a:buFont typeface="Arial"/>
              <a:buNone/>
            </a:pPr>
            <a:r>
              <a:rPr b="1" i="0" lang="en-US" sz="3600" u="none" cap="none" strike="noStrike">
                <a:solidFill>
                  <a:srgbClr val="7F6000"/>
                </a:solidFill>
                <a:latin typeface="Gill Sans"/>
                <a:ea typeface="Gill Sans"/>
                <a:cs typeface="Gill Sans"/>
                <a:sym typeface="Gill Sans"/>
              </a:rPr>
              <a:t>Hallucinate</a:t>
            </a:r>
            <a:endParaRPr b="1" i="0" sz="3600" u="none" cap="none" strike="noStrike">
              <a:solidFill>
                <a:srgbClr val="7F6000"/>
              </a:solidFill>
              <a:latin typeface="Gill Sans"/>
              <a:ea typeface="Gill Sans"/>
              <a:cs typeface="Gill Sans"/>
              <a:sym typeface="Gill Sans"/>
            </a:endParaRPr>
          </a:p>
        </p:txBody>
      </p:sp>
      <p:sp>
        <p:nvSpPr>
          <p:cNvPr id="177" name="Google Shape;177;p7"/>
          <p:cNvSpPr txBox="1"/>
          <p:nvPr/>
        </p:nvSpPr>
        <p:spPr>
          <a:xfrm>
            <a:off x="10204206" y="2072181"/>
            <a:ext cx="19878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i="0" lang="en-US" sz="3600" u="none" cap="none" strike="noStrike">
                <a:solidFill>
                  <a:srgbClr val="7F6000"/>
                </a:solidFill>
                <a:latin typeface="Gill Sans"/>
                <a:ea typeface="Gill Sans"/>
                <a:cs typeface="Gill Sans"/>
                <a:sym typeface="Gill Sans"/>
              </a:rPr>
              <a:t>Hit</a:t>
            </a:r>
            <a:endParaRPr b="1" i="0" sz="3600" u="none" cap="none" strike="noStrike">
              <a:solidFill>
                <a:srgbClr val="7F6000"/>
              </a:solidFill>
              <a:latin typeface="Gill Sans"/>
              <a:ea typeface="Gill Sans"/>
              <a:cs typeface="Gill Sans"/>
              <a:sym typeface="Gill Sans"/>
            </a:endParaRPr>
          </a:p>
        </p:txBody>
      </p:sp>
      <p:sp>
        <p:nvSpPr>
          <p:cNvPr id="178" name="Google Shape;178;p7"/>
          <p:cNvSpPr txBox="1"/>
          <p:nvPr/>
        </p:nvSpPr>
        <p:spPr>
          <a:xfrm>
            <a:off x="10086769" y="3888156"/>
            <a:ext cx="24444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i="0" lang="en-US" sz="3600" u="none" cap="none" strike="noStrike">
                <a:solidFill>
                  <a:srgbClr val="7F6000"/>
                </a:solidFill>
                <a:latin typeface="Gill Sans"/>
                <a:ea typeface="Gill Sans"/>
                <a:cs typeface="Gill Sans"/>
                <a:sym typeface="Gill Sans"/>
              </a:rPr>
              <a:t>Worry</a:t>
            </a:r>
            <a:endParaRPr b="1" i="0" sz="3600" u="none" cap="none" strike="noStrike">
              <a:solidFill>
                <a:srgbClr val="7F6000"/>
              </a:solidFill>
              <a:latin typeface="Gill Sans"/>
              <a:ea typeface="Gill Sans"/>
              <a:cs typeface="Gill Sans"/>
              <a:sym typeface="Gill Sans"/>
            </a:endParaRPr>
          </a:p>
        </p:txBody>
      </p:sp>
      <p:sp>
        <p:nvSpPr>
          <p:cNvPr id="179" name="Google Shape;179;p7"/>
          <p:cNvSpPr txBox="1"/>
          <p:nvPr/>
        </p:nvSpPr>
        <p:spPr>
          <a:xfrm>
            <a:off x="216539" y="4277483"/>
            <a:ext cx="2242800" cy="6465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2600"/>
              <a:buFont typeface="Arial"/>
              <a:buNone/>
            </a:pPr>
            <a:r>
              <a:rPr b="1" i="0" lang="en-US" sz="3600" u="none" cap="none" strike="noStrike">
                <a:solidFill>
                  <a:srgbClr val="7F6000"/>
                </a:solidFill>
                <a:latin typeface="Gill Sans"/>
                <a:ea typeface="Gill Sans"/>
                <a:cs typeface="Gill Sans"/>
                <a:sym typeface="Gill Sans"/>
              </a:rPr>
              <a:t>Agitation</a:t>
            </a:r>
            <a:endParaRPr b="1" i="0" sz="3600" u="none" cap="none" strike="noStrike">
              <a:solidFill>
                <a:srgbClr val="7F6000"/>
              </a:solidFill>
              <a:latin typeface="Gill Sans"/>
              <a:ea typeface="Gill Sans"/>
              <a:cs typeface="Gill Sans"/>
              <a:sym typeface="Gill Sans"/>
            </a:endParaRPr>
          </a:p>
        </p:txBody>
      </p:sp>
      <p:sp>
        <p:nvSpPr>
          <p:cNvPr id="180" name="Google Shape;180;p7"/>
          <p:cNvSpPr txBox="1"/>
          <p:nvPr/>
        </p:nvSpPr>
        <p:spPr>
          <a:xfrm>
            <a:off x="216552" y="2574518"/>
            <a:ext cx="24336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i="0" lang="en-US" sz="3600" u="none" cap="none" strike="noStrike">
                <a:solidFill>
                  <a:srgbClr val="7F6000"/>
                </a:solidFill>
                <a:latin typeface="Gill Sans"/>
                <a:ea typeface="Gill Sans"/>
                <a:cs typeface="Gill Sans"/>
                <a:sym typeface="Gill Sans"/>
              </a:rPr>
              <a:t>Repeat</a:t>
            </a:r>
            <a:r>
              <a:rPr b="0" i="0" lang="en-US" sz="3600" u="none" cap="none" strike="noStrike">
                <a:solidFill>
                  <a:srgbClr val="7F6000"/>
                </a:solidFill>
                <a:latin typeface="Gill Sans"/>
                <a:ea typeface="Gill Sans"/>
                <a:cs typeface="Gill Sans"/>
                <a:sym typeface="Gill Sans"/>
              </a:rPr>
              <a:t> </a:t>
            </a:r>
            <a:r>
              <a:rPr b="1" i="0" lang="en-US" sz="3600" u="none" cap="none" strike="noStrike">
                <a:solidFill>
                  <a:srgbClr val="7F6000"/>
                </a:solidFill>
                <a:latin typeface="Gill Sans"/>
                <a:ea typeface="Gill Sans"/>
                <a:cs typeface="Gill Sans"/>
                <a:sym typeface="Gill Sans"/>
              </a:rPr>
              <a:t>questions</a:t>
            </a:r>
            <a:endParaRPr b="1" i="0" sz="3600" u="none" cap="none" strike="noStrike">
              <a:solidFill>
                <a:srgbClr val="7F6000"/>
              </a:solidFill>
              <a:latin typeface="Gill Sans"/>
              <a:ea typeface="Gill Sans"/>
              <a:cs typeface="Gill Sans"/>
              <a:sym typeface="Gill Sans"/>
            </a:endParaRPr>
          </a:p>
        </p:txBody>
      </p:sp>
      <p:sp>
        <p:nvSpPr>
          <p:cNvPr id="181" name="Google Shape;181;p7"/>
          <p:cNvSpPr txBox="1"/>
          <p:nvPr/>
        </p:nvSpPr>
        <p:spPr>
          <a:xfrm>
            <a:off x="553607" y="5336594"/>
            <a:ext cx="2495100" cy="6465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2600"/>
              <a:buFont typeface="Arial"/>
              <a:buNone/>
            </a:pPr>
            <a:r>
              <a:rPr b="1" i="0" lang="en-US" sz="3600" u="none" cap="none" strike="noStrike">
                <a:solidFill>
                  <a:srgbClr val="7F6000"/>
                </a:solidFill>
                <a:latin typeface="Gill Sans"/>
                <a:ea typeface="Gill Sans"/>
                <a:cs typeface="Gill Sans"/>
                <a:sym typeface="Gill Sans"/>
              </a:rPr>
              <a:t>Paranoia</a:t>
            </a:r>
            <a:endParaRPr b="1" i="0" sz="3600" u="none" cap="none" strike="noStrike">
              <a:solidFill>
                <a:srgbClr val="7F6000"/>
              </a:solidFill>
              <a:latin typeface="Gill Sans"/>
              <a:ea typeface="Gill Sans"/>
              <a:cs typeface="Gill Sans"/>
              <a:sym typeface="Gill Sans"/>
            </a:endParaRPr>
          </a:p>
        </p:txBody>
      </p:sp>
      <p:sp>
        <p:nvSpPr>
          <p:cNvPr id="182" name="Google Shape;182;p7"/>
          <p:cNvSpPr txBox="1"/>
          <p:nvPr/>
        </p:nvSpPr>
        <p:spPr>
          <a:xfrm>
            <a:off x="8657619" y="5791061"/>
            <a:ext cx="36039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600"/>
              <a:buFont typeface="Arial"/>
              <a:buNone/>
            </a:pPr>
            <a:r>
              <a:rPr b="1" i="0" lang="en-US" sz="3600" u="none" cap="none" strike="noStrike">
                <a:solidFill>
                  <a:srgbClr val="7F6000"/>
                </a:solidFill>
                <a:latin typeface="Gill Sans"/>
                <a:ea typeface="Gill Sans"/>
                <a:cs typeface="Gill Sans"/>
                <a:sym typeface="Gill Sans"/>
              </a:rPr>
              <a:t>Refuse</a:t>
            </a:r>
            <a:r>
              <a:rPr b="1" i="0" lang="en-US" sz="2600" u="none" cap="none" strike="noStrike">
                <a:solidFill>
                  <a:srgbClr val="7F6000"/>
                </a:solidFill>
                <a:latin typeface="Gill Sans"/>
                <a:ea typeface="Gill Sans"/>
                <a:cs typeface="Gill Sans"/>
                <a:sym typeface="Gill Sans"/>
              </a:rPr>
              <a:t> </a:t>
            </a:r>
            <a:r>
              <a:rPr b="1" i="0" lang="en-US" sz="3600" u="none" cap="none" strike="noStrike">
                <a:solidFill>
                  <a:srgbClr val="7F6000"/>
                </a:solidFill>
                <a:latin typeface="Gill Sans"/>
                <a:ea typeface="Gill Sans"/>
                <a:cs typeface="Gill Sans"/>
                <a:sym typeface="Gill Sans"/>
              </a:rPr>
              <a:t>Care</a:t>
            </a:r>
            <a:endParaRPr b="1" i="0" sz="3600" u="none" cap="none" strike="noStrike">
              <a:solidFill>
                <a:srgbClr val="7F6000"/>
              </a:solidFill>
              <a:latin typeface="Gill Sans"/>
              <a:ea typeface="Gill Sans"/>
              <a:cs typeface="Gill Sans"/>
              <a:sym typeface="Gill Sans"/>
            </a:endParaRPr>
          </a:p>
        </p:txBody>
      </p:sp>
      <p:pic>
        <p:nvPicPr>
          <p:cNvPr id="183" name="Google Shape;183;p7"/>
          <p:cNvPicPr preferRelativeResize="0"/>
          <p:nvPr/>
        </p:nvPicPr>
        <p:blipFill rotWithShape="1">
          <a:blip r:embed="rId3">
            <a:alphaModFix/>
          </a:blip>
          <a:srcRect b="0" l="0" r="0" t="0"/>
          <a:stretch/>
        </p:blipFill>
        <p:spPr>
          <a:xfrm>
            <a:off x="2738200" y="1022147"/>
            <a:ext cx="6724169" cy="4910173"/>
          </a:xfrm>
          <a:prstGeom prst="ellipse">
            <a:avLst/>
          </a:prstGeom>
          <a:noFill/>
          <a:ln cap="flat" cmpd="sng" w="9525">
            <a:solidFill>
              <a:schemeClr val="accent4"/>
            </a:solidFill>
            <a:prstDash val="solid"/>
            <a:round/>
            <a:headEnd len="sm" w="sm" type="none"/>
            <a:tailEnd len="sm" w="sm" type="none"/>
          </a:ln>
        </p:spPr>
      </p:pic>
      <p:sp>
        <p:nvSpPr>
          <p:cNvPr id="184" name="Google Shape;184;p7"/>
          <p:cNvSpPr txBox="1"/>
          <p:nvPr/>
        </p:nvSpPr>
        <p:spPr>
          <a:xfrm>
            <a:off x="8905937" y="1341942"/>
            <a:ext cx="25068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600"/>
              <a:buFont typeface="Arial"/>
              <a:buNone/>
            </a:pPr>
            <a:r>
              <a:rPr b="1" i="0" lang="en-US" sz="3600" u="none" cap="none" strike="noStrike">
                <a:solidFill>
                  <a:srgbClr val="7F6000"/>
                </a:solidFill>
                <a:latin typeface="Gill Sans"/>
                <a:ea typeface="Gill Sans"/>
                <a:cs typeface="Gill Sans"/>
                <a:sym typeface="Gill Sans"/>
              </a:rPr>
              <a:t>Sundown</a:t>
            </a:r>
            <a:endParaRPr b="1" i="0" sz="3600" u="none" cap="none" strike="noStrike">
              <a:solidFill>
                <a:srgbClr val="7F6000"/>
              </a:solidFill>
              <a:latin typeface="Gill Sans"/>
              <a:ea typeface="Gill Sans"/>
              <a:cs typeface="Gill Sans"/>
              <a:sym typeface="Gill Sans"/>
            </a:endParaRPr>
          </a:p>
        </p:txBody>
      </p:sp>
      <p:sp>
        <p:nvSpPr>
          <p:cNvPr id="185" name="Google Shape;185;p7"/>
          <p:cNvSpPr txBox="1"/>
          <p:nvPr/>
        </p:nvSpPr>
        <p:spPr>
          <a:xfrm>
            <a:off x="2650155" y="6152455"/>
            <a:ext cx="36039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600"/>
              <a:buFont typeface="Arial"/>
              <a:buNone/>
            </a:pPr>
            <a:r>
              <a:rPr b="1" i="0" lang="en-US" sz="3600" u="none" cap="none" strike="noStrike">
                <a:solidFill>
                  <a:srgbClr val="7F6000"/>
                </a:solidFill>
                <a:latin typeface="Gill Sans"/>
                <a:ea typeface="Gill Sans"/>
                <a:cs typeface="Gill Sans"/>
                <a:sym typeface="Gill Sans"/>
              </a:rPr>
              <a:t>Get</a:t>
            </a:r>
            <a:r>
              <a:rPr b="0" i="0" lang="en-US" sz="3600" u="none" cap="none" strike="noStrike">
                <a:solidFill>
                  <a:srgbClr val="7F6000"/>
                </a:solidFill>
                <a:latin typeface="Gill Sans"/>
                <a:ea typeface="Gill Sans"/>
                <a:cs typeface="Gill Sans"/>
                <a:sym typeface="Gill Sans"/>
              </a:rPr>
              <a:t> </a:t>
            </a:r>
            <a:r>
              <a:rPr b="1" i="0" lang="en-US" sz="3600" u="none" cap="none" strike="noStrike">
                <a:solidFill>
                  <a:srgbClr val="7F6000"/>
                </a:solidFill>
                <a:latin typeface="Gill Sans"/>
                <a:ea typeface="Gill Sans"/>
                <a:cs typeface="Gill Sans"/>
                <a:sym typeface="Gill Sans"/>
              </a:rPr>
              <a:t>lost</a:t>
            </a:r>
            <a:endParaRPr b="1" i="0" sz="3600" u="none" cap="none" strike="noStrike">
              <a:solidFill>
                <a:srgbClr val="7F6000"/>
              </a:solidFill>
              <a:latin typeface="Gill Sans"/>
              <a:ea typeface="Gill Sans"/>
              <a:cs typeface="Gill Sans"/>
              <a:sym typeface="Gill Sans"/>
            </a:endParaRPr>
          </a:p>
        </p:txBody>
      </p:sp>
      <p:sp>
        <p:nvSpPr>
          <p:cNvPr id="186" name="Google Shape;186;p7"/>
          <p:cNvSpPr txBox="1"/>
          <p:nvPr/>
        </p:nvSpPr>
        <p:spPr>
          <a:xfrm>
            <a:off x="9053324" y="4839600"/>
            <a:ext cx="28125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600"/>
              <a:buFont typeface="Arial"/>
              <a:buNone/>
            </a:pPr>
            <a:r>
              <a:rPr b="1" i="0" lang="en-US" sz="3600" u="none" cap="none" strike="noStrike">
                <a:solidFill>
                  <a:srgbClr val="7F6000"/>
                </a:solidFill>
                <a:latin typeface="Gill Sans"/>
                <a:ea typeface="Gill Sans"/>
                <a:cs typeface="Gill Sans"/>
                <a:sym typeface="Gill Sans"/>
              </a:rPr>
              <a:t>Aggressive</a:t>
            </a:r>
            <a:endParaRPr b="1" i="0" sz="3600" u="none" cap="none" strike="noStrike">
              <a:solidFill>
                <a:srgbClr val="7F6000"/>
              </a:solidFill>
              <a:latin typeface="Gill Sans"/>
              <a:ea typeface="Gill Sans"/>
              <a:cs typeface="Gill Sans"/>
              <a:sym typeface="Gill Sans"/>
            </a:endParaRPr>
          </a:p>
        </p:txBody>
      </p:sp>
      <p:sp>
        <p:nvSpPr>
          <p:cNvPr id="187" name="Google Shape;187;p7"/>
          <p:cNvSpPr txBox="1"/>
          <p:nvPr/>
        </p:nvSpPr>
        <p:spPr>
          <a:xfrm>
            <a:off x="10204205" y="2980157"/>
            <a:ext cx="16002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600"/>
              <a:buFont typeface="Arial"/>
              <a:buNone/>
            </a:pPr>
            <a:r>
              <a:rPr b="1" i="0" lang="en-US" sz="3600" u="none" cap="none" strike="noStrike">
                <a:solidFill>
                  <a:srgbClr val="7F6000"/>
                </a:solidFill>
                <a:latin typeface="Gill Sans"/>
                <a:ea typeface="Gill Sans"/>
                <a:cs typeface="Gill Sans"/>
                <a:sym typeface="Gill Sans"/>
              </a:rPr>
              <a:t>Yell</a:t>
            </a:r>
            <a:endParaRPr b="1" i="0" sz="3600" u="none" cap="none" strike="noStrike">
              <a:solidFill>
                <a:srgbClr val="7F6000"/>
              </a:solidFill>
              <a:latin typeface="Gill Sans"/>
              <a:ea typeface="Gill Sans"/>
              <a:cs typeface="Gill Sans"/>
              <a:sym typeface="Gill Sans"/>
            </a:endParaRPr>
          </a:p>
        </p:txBody>
      </p:sp>
      <p:sp>
        <p:nvSpPr>
          <p:cNvPr id="188" name="Google Shape;188;p7"/>
          <p:cNvSpPr txBox="1"/>
          <p:nvPr/>
        </p:nvSpPr>
        <p:spPr>
          <a:xfrm>
            <a:off x="6254049" y="6152455"/>
            <a:ext cx="21120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600"/>
              <a:buFont typeface="Arial"/>
              <a:buNone/>
            </a:pPr>
            <a:r>
              <a:rPr b="1" i="0" lang="en-US" sz="3600" u="none" cap="none" strike="noStrike">
                <a:solidFill>
                  <a:srgbClr val="7F6000"/>
                </a:solidFill>
                <a:latin typeface="Gill Sans"/>
                <a:ea typeface="Gill Sans"/>
                <a:cs typeface="Gill Sans"/>
                <a:sym typeface="Gill Sans"/>
              </a:rPr>
              <a:t>Wander</a:t>
            </a:r>
            <a:endParaRPr b="1" i="0" sz="3600" u="none" cap="none" strike="noStrike">
              <a:solidFill>
                <a:srgbClr val="7F6000"/>
              </a:solidFill>
              <a:latin typeface="Gill Sans"/>
              <a:ea typeface="Gill Sans"/>
              <a:cs typeface="Gill Sans"/>
              <a:sym typeface="Gill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2000"/>
                                        <p:tgtEl>
                                          <p:spTgt spid="181"/>
                                        </p:tgtEl>
                                      </p:cBhvr>
                                    </p:animEffect>
                                  </p:childTnLst>
                                </p:cTn>
                              </p:par>
                              <p:par>
                                <p:cTn fill="hold" nodeType="with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2000"/>
                                        <p:tgtEl>
                                          <p:spTgt spid="176"/>
                                        </p:tgtEl>
                                      </p:cBhvr>
                                    </p:animEffect>
                                  </p:childTnLst>
                                </p:cTn>
                              </p:par>
                              <p:par>
                                <p:cTn fill="hold" nodeType="with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2000"/>
                                        <p:tgtEl>
                                          <p:spTgt spid="178"/>
                                        </p:tgtEl>
                                      </p:cBhvr>
                                    </p:animEffect>
                                  </p:childTnLst>
                                </p:cTn>
                              </p:par>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2000"/>
                                        <p:tgtEl>
                                          <p:spTgt spid="182"/>
                                        </p:tgtEl>
                                      </p:cBhvr>
                                    </p:animEffect>
                                  </p:childTnLst>
                                </p:cTn>
                              </p:par>
                              <p:par>
                                <p:cTn fill="hold" nodeType="with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2000"/>
                                        <p:tgtEl>
                                          <p:spTgt spid="179"/>
                                        </p:tgtEl>
                                      </p:cBhvr>
                                    </p:animEffect>
                                  </p:childTnLst>
                                </p:cTn>
                              </p:par>
                              <p:par>
                                <p:cTn fill="hold" nodeType="with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2000"/>
                                        <p:tgtEl>
                                          <p:spTgt spid="180"/>
                                        </p:tgtEl>
                                      </p:cBhvr>
                                    </p:animEffect>
                                  </p:childTnLst>
                                </p:cTn>
                              </p:par>
                              <p:par>
                                <p:cTn fill="hold" nodeType="with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2000"/>
                                        <p:tgtEl>
                                          <p:spTgt spid="177"/>
                                        </p:tgtEl>
                                      </p:cBhvr>
                                    </p:animEffect>
                                  </p:childTnLst>
                                </p:cTn>
                              </p:par>
                              <p:par>
                                <p:cTn fill="hold" nodeType="with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2000"/>
                                        <p:tgtEl>
                                          <p:spTgt spid="184"/>
                                        </p:tgtEl>
                                      </p:cBhvr>
                                    </p:animEffect>
                                  </p:childTnLst>
                                </p:cTn>
                              </p:par>
                              <p:par>
                                <p:cTn fill="hold" nodeType="with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2000"/>
                                        <p:tgtEl>
                                          <p:spTgt spid="185"/>
                                        </p:tgtEl>
                                      </p:cBhvr>
                                    </p:animEffect>
                                  </p:childTnLst>
                                </p:cTn>
                              </p:par>
                              <p:par>
                                <p:cTn fill="hold" nodeType="with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2000"/>
                                        <p:tgtEl>
                                          <p:spTgt spid="186"/>
                                        </p:tgtEl>
                                      </p:cBhvr>
                                    </p:animEffect>
                                  </p:childTnLst>
                                </p:cTn>
                              </p:par>
                              <p:par>
                                <p:cTn fill="hold" nodeType="with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2000"/>
                                        <p:tgtEl>
                                          <p:spTgt spid="187"/>
                                        </p:tgtEl>
                                      </p:cBhvr>
                                    </p:animEffect>
                                  </p:childTnLst>
                                </p:cTn>
                              </p:par>
                              <p:par>
                                <p:cTn fill="hold" nodeType="with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2000"/>
                                        <p:tgtEl>
                                          <p:spTgt spid="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p6"/>
          <p:cNvPicPr preferRelativeResize="0"/>
          <p:nvPr/>
        </p:nvPicPr>
        <p:blipFill rotWithShape="1">
          <a:blip r:embed="rId3">
            <a:alphaModFix/>
          </a:blip>
          <a:srcRect b="470" l="0" r="0" t="0"/>
          <a:stretch/>
        </p:blipFill>
        <p:spPr>
          <a:xfrm>
            <a:off x="2771046" y="1603710"/>
            <a:ext cx="7008588" cy="4041872"/>
          </a:xfrm>
          <a:prstGeom prst="rect">
            <a:avLst/>
          </a:prstGeom>
          <a:noFill/>
          <a:ln>
            <a:noFill/>
          </a:ln>
        </p:spPr>
      </p:pic>
      <p:sp>
        <p:nvSpPr>
          <p:cNvPr id="197" name="Google Shape;197;p6"/>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300"/>
              <a:buNone/>
            </a:pPr>
            <a:fld id="{00000000-1234-1234-1234-123412341234}" type="slidenum">
              <a:rPr lang="en-US" sz="1300">
                <a:solidFill>
                  <a:schemeClr val="dk2"/>
                </a:solidFill>
                <a:latin typeface="Arial"/>
                <a:ea typeface="Arial"/>
                <a:cs typeface="Arial"/>
                <a:sym typeface="Arial"/>
              </a:rPr>
              <a:t>‹#›</a:t>
            </a:fld>
            <a:endParaRPr sz="1300">
              <a:solidFill>
                <a:schemeClr val="dk2"/>
              </a:solidFill>
              <a:latin typeface="Arial"/>
              <a:ea typeface="Arial"/>
              <a:cs typeface="Arial"/>
              <a:sym typeface="Arial"/>
            </a:endParaRPr>
          </a:p>
        </p:txBody>
      </p:sp>
      <p:sp>
        <p:nvSpPr>
          <p:cNvPr id="198" name="Google Shape;198;p6"/>
          <p:cNvSpPr txBox="1"/>
          <p:nvPr>
            <p:ph idx="4294967295" type="title"/>
          </p:nvPr>
        </p:nvSpPr>
        <p:spPr>
          <a:xfrm>
            <a:off x="561975" y="36406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763"/>
              <a:buFont typeface="Calibri"/>
              <a:buNone/>
            </a:pPr>
            <a:r>
              <a:rPr b="1" lang="en-US" sz="4366">
                <a:latin typeface="Gill Sans"/>
                <a:ea typeface="Gill Sans"/>
                <a:cs typeface="Gill Sans"/>
                <a:sym typeface="Gill Sans"/>
              </a:rPr>
              <a:t>Understanding behavioral symptoms of dementia will require you to be a detective</a:t>
            </a:r>
            <a:br>
              <a:rPr lang="en-US" sz="5400">
                <a:latin typeface="Gill Sans"/>
                <a:ea typeface="Gill Sans"/>
                <a:cs typeface="Gill Sans"/>
                <a:sym typeface="Gill Sans"/>
              </a:rPr>
            </a:br>
            <a:endParaRPr>
              <a:latin typeface="Gill Sans"/>
              <a:ea typeface="Gill Sans"/>
              <a:cs typeface="Gill Sans"/>
              <a:sym typeface="Gill Sans"/>
            </a:endParaRPr>
          </a:p>
        </p:txBody>
      </p:sp>
      <p:sp>
        <p:nvSpPr>
          <p:cNvPr id="199" name="Google Shape;199;p6"/>
          <p:cNvSpPr/>
          <p:nvPr/>
        </p:nvSpPr>
        <p:spPr>
          <a:xfrm>
            <a:off x="561975" y="1903200"/>
            <a:ext cx="3616200" cy="1754400"/>
          </a:xfrm>
          <a:prstGeom prst="rect">
            <a:avLst/>
          </a:prstGeom>
          <a:noFill/>
          <a:ln cap="flat" cmpd="sng" w="38100">
            <a:solidFill>
              <a:schemeClr val="accent4"/>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3600" u="none" cap="none" strike="noStrike">
                <a:solidFill>
                  <a:srgbClr val="000000"/>
                </a:solidFill>
                <a:latin typeface="Gill Sans"/>
                <a:ea typeface="Gill Sans"/>
                <a:cs typeface="Gill Sans"/>
                <a:sym typeface="Gill Sans"/>
              </a:rPr>
              <a:t> What are they </a:t>
            </a:r>
            <a:endParaRPr b="1" i="0" sz="36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2400"/>
              <a:buFont typeface="Arial"/>
              <a:buNone/>
            </a:pPr>
            <a:r>
              <a:rPr b="1" i="0" lang="en-US" sz="3600" u="none" cap="none" strike="noStrike">
                <a:solidFill>
                  <a:srgbClr val="000000"/>
                </a:solidFill>
                <a:latin typeface="Gill Sans"/>
                <a:ea typeface="Gill Sans"/>
                <a:cs typeface="Gill Sans"/>
                <a:sym typeface="Gill Sans"/>
              </a:rPr>
              <a:t>  telling you?</a:t>
            </a:r>
            <a:endParaRPr b="1" i="0" sz="3600" u="none" cap="none" strike="noStrike">
              <a:solidFill>
                <a:srgbClr val="000000"/>
              </a:solidFill>
              <a:latin typeface="Gill Sans"/>
              <a:ea typeface="Gill Sans"/>
              <a:cs typeface="Gill Sans"/>
              <a:sym typeface="Gill Sans"/>
            </a:endParaRPr>
          </a:p>
        </p:txBody>
      </p:sp>
      <p:sp>
        <p:nvSpPr>
          <p:cNvPr id="200" name="Google Shape;200;p6"/>
          <p:cNvSpPr/>
          <p:nvPr/>
        </p:nvSpPr>
        <p:spPr>
          <a:xfrm>
            <a:off x="1070977" y="4156750"/>
            <a:ext cx="3259500" cy="1754400"/>
          </a:xfrm>
          <a:prstGeom prst="rect">
            <a:avLst/>
          </a:prstGeom>
          <a:noFill/>
          <a:ln cap="flat" cmpd="sng" w="38100">
            <a:solidFill>
              <a:schemeClr val="accent4"/>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3600" u="none" cap="none" strike="noStrike">
                <a:solidFill>
                  <a:srgbClr val="000000"/>
                </a:solidFill>
                <a:latin typeface="Gill Sans"/>
                <a:ea typeface="Gill Sans"/>
                <a:cs typeface="Gill Sans"/>
                <a:sym typeface="Gill Sans"/>
              </a:rPr>
              <a:t> Is something</a:t>
            </a:r>
            <a:endParaRPr b="1" i="0" sz="36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2400"/>
              <a:buFont typeface="Arial"/>
              <a:buNone/>
            </a:pPr>
            <a:r>
              <a:rPr b="1" i="0" lang="en-US" sz="3600" u="none" cap="none" strike="noStrike">
                <a:solidFill>
                  <a:srgbClr val="000000"/>
                </a:solidFill>
                <a:latin typeface="Gill Sans"/>
                <a:ea typeface="Gill Sans"/>
                <a:cs typeface="Gill Sans"/>
                <a:sym typeface="Gill Sans"/>
              </a:rPr>
              <a:t> wrong?</a:t>
            </a:r>
            <a:endParaRPr b="1" i="0" sz="3600" u="none" cap="none" strike="noStrike">
              <a:solidFill>
                <a:srgbClr val="000000"/>
              </a:solidFill>
              <a:latin typeface="Gill Sans"/>
              <a:ea typeface="Gill Sans"/>
              <a:cs typeface="Gill Sans"/>
              <a:sym typeface="Gill Sans"/>
            </a:endParaRPr>
          </a:p>
        </p:txBody>
      </p:sp>
      <p:sp>
        <p:nvSpPr>
          <p:cNvPr id="201" name="Google Shape;201;p6"/>
          <p:cNvSpPr/>
          <p:nvPr/>
        </p:nvSpPr>
        <p:spPr>
          <a:xfrm>
            <a:off x="8350429" y="1705016"/>
            <a:ext cx="3259488" cy="1754286"/>
          </a:xfrm>
          <a:prstGeom prst="rect">
            <a:avLst/>
          </a:prstGeom>
          <a:noFill/>
          <a:ln cap="flat" cmpd="sng" w="38100">
            <a:solidFill>
              <a:schemeClr val="accent4"/>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3600" u="none" cap="none" strike="noStrike">
                <a:solidFill>
                  <a:srgbClr val="000000"/>
                </a:solidFill>
                <a:latin typeface="Gill Sans"/>
                <a:ea typeface="Gill Sans"/>
                <a:cs typeface="Gill Sans"/>
                <a:sym typeface="Gill Sans"/>
              </a:rPr>
              <a:t> Why are they</a:t>
            </a:r>
            <a:endParaRPr b="1" i="0" sz="36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2400"/>
              <a:buFont typeface="Arial"/>
              <a:buNone/>
            </a:pPr>
            <a:r>
              <a:rPr b="1" i="0" lang="en-US" sz="3600" u="none" cap="none" strike="noStrike">
                <a:solidFill>
                  <a:srgbClr val="000000"/>
                </a:solidFill>
                <a:latin typeface="Gill Sans"/>
                <a:ea typeface="Gill Sans"/>
                <a:cs typeface="Gill Sans"/>
                <a:sym typeface="Gill Sans"/>
              </a:rPr>
              <a:t> behaving like</a:t>
            </a:r>
            <a:endParaRPr b="1" i="0" sz="36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2400"/>
              <a:buFont typeface="Arial"/>
              <a:buNone/>
            </a:pPr>
            <a:r>
              <a:rPr b="1" i="0" lang="en-US" sz="3600" u="none" cap="none" strike="noStrike">
                <a:solidFill>
                  <a:srgbClr val="000000"/>
                </a:solidFill>
                <a:latin typeface="Gill Sans"/>
                <a:ea typeface="Gill Sans"/>
                <a:cs typeface="Gill Sans"/>
                <a:sym typeface="Gill Sans"/>
              </a:rPr>
              <a:t> this?</a:t>
            </a:r>
            <a:endParaRPr b="1" i="0" sz="3600" u="none" cap="none" strike="noStrike">
              <a:solidFill>
                <a:srgbClr val="000000"/>
              </a:solidFill>
              <a:latin typeface="Gill Sans"/>
              <a:ea typeface="Gill Sans"/>
              <a:cs typeface="Gill Sans"/>
              <a:sym typeface="Gill Sans"/>
            </a:endParaRPr>
          </a:p>
        </p:txBody>
      </p:sp>
      <p:sp>
        <p:nvSpPr>
          <p:cNvPr id="202" name="Google Shape;202;p6"/>
          <p:cNvSpPr/>
          <p:nvPr/>
        </p:nvSpPr>
        <p:spPr>
          <a:xfrm>
            <a:off x="8439700" y="4156800"/>
            <a:ext cx="3170100" cy="1754400"/>
          </a:xfrm>
          <a:prstGeom prst="rect">
            <a:avLst/>
          </a:prstGeom>
          <a:noFill/>
          <a:ln cap="flat" cmpd="sng" w="38100">
            <a:solidFill>
              <a:schemeClr val="accent4"/>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3600" u="none" cap="none" strike="noStrike">
                <a:solidFill>
                  <a:srgbClr val="000000"/>
                </a:solidFill>
                <a:latin typeface="Gill Sans"/>
                <a:ea typeface="Gill Sans"/>
                <a:cs typeface="Gill Sans"/>
                <a:sym typeface="Gill Sans"/>
              </a:rPr>
              <a:t> What do</a:t>
            </a:r>
            <a:endParaRPr b="1" i="0" sz="36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2400"/>
              <a:buFont typeface="Arial"/>
              <a:buNone/>
            </a:pPr>
            <a:r>
              <a:rPr b="1" i="0" lang="en-US" sz="3600" u="none" cap="none" strike="noStrike">
                <a:solidFill>
                  <a:srgbClr val="000000"/>
                </a:solidFill>
                <a:latin typeface="Gill Sans"/>
                <a:ea typeface="Gill Sans"/>
                <a:cs typeface="Gill Sans"/>
                <a:sym typeface="Gill Sans"/>
              </a:rPr>
              <a:t> they want or</a:t>
            </a:r>
            <a:endParaRPr b="1" i="0" sz="36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2400"/>
              <a:buFont typeface="Arial"/>
              <a:buNone/>
            </a:pPr>
            <a:r>
              <a:rPr b="1" i="0" lang="en-US" sz="3600" u="none" cap="none" strike="noStrike">
                <a:solidFill>
                  <a:srgbClr val="000000"/>
                </a:solidFill>
                <a:latin typeface="Gill Sans"/>
                <a:ea typeface="Gill Sans"/>
                <a:cs typeface="Gill Sans"/>
                <a:sym typeface="Gill Sans"/>
              </a:rPr>
              <a:t> need?</a:t>
            </a:r>
            <a:endParaRPr b="1" i="0" sz="3600" u="none" cap="none" strike="noStrike">
              <a:solidFill>
                <a:srgbClr val="000000"/>
              </a:solidFill>
              <a:latin typeface="Gill Sans"/>
              <a:ea typeface="Gill Sans"/>
              <a:cs typeface="Gill Sans"/>
              <a:sym typeface="Gill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9"/>
                                        </p:tgtEl>
                                        <p:attrNameLst>
                                          <p:attrName>style.visibility</p:attrName>
                                        </p:attrNameLst>
                                      </p:cBhvr>
                                      <p:to>
                                        <p:strVal val="visible"/>
                                      </p:to>
                                    </p:set>
                                    <p:anim calcmode="lin" valueType="num">
                                      <p:cBhvr additive="base">
                                        <p:cTn dur="500"/>
                                        <p:tgtEl>
                                          <p:spTgt spid="19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0"/>
                                        </p:tgtEl>
                                        <p:attrNameLst>
                                          <p:attrName>style.visibility</p:attrName>
                                        </p:attrNameLst>
                                      </p:cBhvr>
                                      <p:to>
                                        <p:strVal val="visible"/>
                                      </p:to>
                                    </p:set>
                                    <p:anim calcmode="lin" valueType="num">
                                      <p:cBhvr additive="base">
                                        <p:cTn dur="500"/>
                                        <p:tgtEl>
                                          <p:spTgt spid="20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1"/>
                                        </p:tgtEl>
                                        <p:attrNameLst>
                                          <p:attrName>style.visibility</p:attrName>
                                        </p:attrNameLst>
                                      </p:cBhvr>
                                      <p:to>
                                        <p:strVal val="visible"/>
                                      </p:to>
                                    </p:set>
                                    <p:anim calcmode="lin" valueType="num">
                                      <p:cBhvr additive="base">
                                        <p:cTn dur="500"/>
                                        <p:tgtEl>
                                          <p:spTgt spid="20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2"/>
                                        </p:tgtEl>
                                        <p:attrNameLst>
                                          <p:attrName>style.visibility</p:attrName>
                                        </p:attrNameLst>
                                      </p:cBhvr>
                                      <p:to>
                                        <p:strVal val="visible"/>
                                      </p:to>
                                    </p:set>
                                    <p:anim calcmode="lin" valueType="num">
                                      <p:cBhvr additive="base">
                                        <p:cTn dur="500"/>
                                        <p:tgtEl>
                                          <p:spTgt spid="20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2023-02-03T23:32:39Z</dcterms:created>
  <dc:creator>Penate, Christina</dc:creator>
</cp:coreProperties>
</file>