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927347"/>
            <a:ext cx="9143999" cy="1625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943599"/>
            <a:ext cx="9144000" cy="914400"/>
          </a:xfrm>
          <a:custGeom>
            <a:avLst/>
            <a:gdLst/>
            <a:ahLst/>
            <a:cxnLst/>
            <a:rect l="l" t="t" r="r" b="b"/>
            <a:pathLst>
              <a:path w="9144000" h="914400">
                <a:moveTo>
                  <a:pt x="9144000" y="0"/>
                </a:moveTo>
                <a:lnTo>
                  <a:pt x="0" y="0"/>
                </a:lnTo>
                <a:lnTo>
                  <a:pt x="0" y="914399"/>
                </a:lnTo>
                <a:lnTo>
                  <a:pt x="9144000" y="914399"/>
                </a:lnTo>
                <a:lnTo>
                  <a:pt x="9144000" y="0"/>
                </a:lnTo>
                <a:close/>
              </a:path>
            </a:pathLst>
          </a:custGeom>
          <a:solidFill>
            <a:srgbClr val="7909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5943599"/>
            <a:ext cx="9144000" cy="914400"/>
          </a:xfrm>
          <a:custGeom>
            <a:avLst/>
            <a:gdLst/>
            <a:ahLst/>
            <a:cxnLst/>
            <a:rect l="l" t="t" r="r" b="b"/>
            <a:pathLst>
              <a:path w="9144000" h="914400">
                <a:moveTo>
                  <a:pt x="0" y="914399"/>
                </a:moveTo>
                <a:lnTo>
                  <a:pt x="9144000" y="914399"/>
                </a:lnTo>
                <a:lnTo>
                  <a:pt x="9144000" y="0"/>
                </a:lnTo>
                <a:lnTo>
                  <a:pt x="0" y="0"/>
                </a:lnTo>
                <a:lnTo>
                  <a:pt x="0" y="914399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762" y="5944362"/>
            <a:ext cx="9144000" cy="1905"/>
          </a:xfrm>
          <a:custGeom>
            <a:avLst/>
            <a:gdLst/>
            <a:ahLst/>
            <a:cxnLst/>
            <a:rect l="l" t="t" r="r" b="b"/>
            <a:pathLst>
              <a:path w="9144000" h="1904">
                <a:moveTo>
                  <a:pt x="0" y="0"/>
                </a:moveTo>
                <a:lnTo>
                  <a:pt x="9144000" y="1587"/>
                </a:lnTo>
              </a:path>
            </a:pathLst>
          </a:custGeom>
          <a:ln w="25908">
            <a:solidFill>
              <a:srgbClr val="F0AB1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5765" y="6172579"/>
            <a:ext cx="1355199" cy="18025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0812" y="6418804"/>
            <a:ext cx="1549946" cy="18025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0000" y="6128004"/>
            <a:ext cx="1143000" cy="571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927347"/>
            <a:ext cx="9143999" cy="1625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943599"/>
            <a:ext cx="9144000" cy="914400"/>
          </a:xfrm>
          <a:custGeom>
            <a:avLst/>
            <a:gdLst/>
            <a:ahLst/>
            <a:cxnLst/>
            <a:rect l="l" t="t" r="r" b="b"/>
            <a:pathLst>
              <a:path w="9144000" h="914400">
                <a:moveTo>
                  <a:pt x="9144000" y="0"/>
                </a:moveTo>
                <a:lnTo>
                  <a:pt x="0" y="0"/>
                </a:lnTo>
                <a:lnTo>
                  <a:pt x="0" y="914399"/>
                </a:lnTo>
                <a:lnTo>
                  <a:pt x="9144000" y="914399"/>
                </a:lnTo>
                <a:lnTo>
                  <a:pt x="9144000" y="0"/>
                </a:lnTo>
                <a:close/>
              </a:path>
            </a:pathLst>
          </a:custGeom>
          <a:solidFill>
            <a:srgbClr val="7909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5943599"/>
            <a:ext cx="9144000" cy="914400"/>
          </a:xfrm>
          <a:custGeom>
            <a:avLst/>
            <a:gdLst/>
            <a:ahLst/>
            <a:cxnLst/>
            <a:rect l="l" t="t" r="r" b="b"/>
            <a:pathLst>
              <a:path w="9144000" h="914400">
                <a:moveTo>
                  <a:pt x="0" y="914399"/>
                </a:moveTo>
                <a:lnTo>
                  <a:pt x="9144000" y="914399"/>
                </a:lnTo>
                <a:lnTo>
                  <a:pt x="9144000" y="0"/>
                </a:lnTo>
                <a:lnTo>
                  <a:pt x="0" y="0"/>
                </a:lnTo>
                <a:lnTo>
                  <a:pt x="0" y="914399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762" y="5944362"/>
            <a:ext cx="9144000" cy="1905"/>
          </a:xfrm>
          <a:custGeom>
            <a:avLst/>
            <a:gdLst/>
            <a:ahLst/>
            <a:cxnLst/>
            <a:rect l="l" t="t" r="r" b="b"/>
            <a:pathLst>
              <a:path w="9144000" h="1904">
                <a:moveTo>
                  <a:pt x="0" y="0"/>
                </a:moveTo>
                <a:lnTo>
                  <a:pt x="9144000" y="1587"/>
                </a:lnTo>
              </a:path>
            </a:pathLst>
          </a:custGeom>
          <a:ln w="25908">
            <a:solidFill>
              <a:srgbClr val="F0AB1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5765" y="6172579"/>
            <a:ext cx="1355199" cy="18025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0812" y="6418804"/>
            <a:ext cx="1549946" cy="1802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89103"/>
            <a:ext cx="8072119" cy="1913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107" y="1311909"/>
            <a:ext cx="7856220" cy="435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9.jpg"/><Relationship Id="rId4" Type="http://schemas.openxmlformats.org/officeDocument/2006/relationships/image" Target="../media/image4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hyperlink" Target="https://eldermistreatment.usc.edu/weaad-home/social-media/" TargetMode="External"/><Relationship Id="rId7" Type="http://schemas.openxmlformats.org/officeDocument/2006/relationships/image" Target="../media/image20.jpg"/><Relationship Id="rId8" Type="http://schemas.openxmlformats.org/officeDocument/2006/relationships/image" Target="../media/image21.jpg"/><Relationship Id="rId9" Type="http://schemas.openxmlformats.org/officeDocument/2006/relationships/image" Target="../media/image2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frameworksinstitute.org/toolkits/elderabuse/elements/items/elder_abuse_bp_quick_start_guide.pdf" TargetMode="External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25.png"/><Relationship Id="rId4" Type="http://schemas.openxmlformats.org/officeDocument/2006/relationships/image" Target="../media/image26.jpg"/><Relationship Id="rId5" Type="http://schemas.openxmlformats.org/officeDocument/2006/relationships/image" Target="../media/image27.png"/><Relationship Id="rId6" Type="http://schemas.openxmlformats.org/officeDocument/2006/relationships/image" Target="../media/image28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jp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hyperlink" Target="https://ncea.acl.gov/NCEA/media/docs/Red-Flags-of-Elder-Abuse-English.pdf" TargetMode="Externa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34.jpg"/><Relationship Id="rId4" Type="http://schemas.openxmlformats.org/officeDocument/2006/relationships/image" Target="../media/image35.png"/><Relationship Id="rId5" Type="http://schemas.openxmlformats.org/officeDocument/2006/relationships/image" Target="../media/image36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37.jpg"/><Relationship Id="rId4" Type="http://schemas.openxmlformats.org/officeDocument/2006/relationships/image" Target="../media/image38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39.jpg"/><Relationship Id="rId4" Type="http://schemas.openxmlformats.org/officeDocument/2006/relationships/image" Target="../media/image40.png"/><Relationship Id="rId5" Type="http://schemas.openxmlformats.org/officeDocument/2006/relationships/image" Target="../media/image41.jpg"/><Relationship Id="rId6" Type="http://schemas.openxmlformats.org/officeDocument/2006/relationships/image" Target="../media/image42.png"/><Relationship Id="rId7" Type="http://schemas.openxmlformats.org/officeDocument/2006/relationships/image" Target="../media/image43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44.jpg"/><Relationship Id="rId4" Type="http://schemas.openxmlformats.org/officeDocument/2006/relationships/image" Target="../media/image45.png"/><Relationship Id="rId5" Type="http://schemas.openxmlformats.org/officeDocument/2006/relationships/image" Target="../media/image4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png"/><Relationship Id="rId3" Type="http://schemas.openxmlformats.org/officeDocument/2006/relationships/image" Target="../media/image4.png"/><Relationship Id="rId4" Type="http://schemas.openxmlformats.org/officeDocument/2006/relationships/image" Target="../media/image48.jpg"/><Relationship Id="rId5" Type="http://schemas.openxmlformats.org/officeDocument/2006/relationships/image" Target="../media/image49.jpg"/><Relationship Id="rId6" Type="http://schemas.openxmlformats.org/officeDocument/2006/relationships/image" Target="../media/image50.png"/><Relationship Id="rId7" Type="http://schemas.openxmlformats.org/officeDocument/2006/relationships/image" Target="../media/image51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2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jpg"/><Relationship Id="rId3" Type="http://schemas.openxmlformats.org/officeDocument/2006/relationships/hyperlink" Target="https://ncea.acl.gov/Resources/STEAP.aspx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8.jpg"/><Relationship Id="rId3" Type="http://schemas.openxmlformats.org/officeDocument/2006/relationships/image" Target="../media/image4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9.jpg"/><Relationship Id="rId3" Type="http://schemas.openxmlformats.org/officeDocument/2006/relationships/image" Target="../media/image4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0.jpg"/><Relationship Id="rId3" Type="http://schemas.openxmlformats.org/officeDocument/2006/relationships/image" Target="../media/image4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1.jpg"/><Relationship Id="rId3" Type="http://schemas.openxmlformats.org/officeDocument/2006/relationships/image" Target="../media/image4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hyperlink" Target="http://frameworksinstitute.org/toolkits/elderabuse/" TargetMode="External"/><Relationship Id="rId7" Type="http://schemas.openxmlformats.org/officeDocument/2006/relationships/hyperlink" Target="https://indd.adobe.com/view/c298d273-fb01-40dc-9fac-6ba68ebc97a2" TargetMode="External"/><Relationship Id="rId8" Type="http://schemas.openxmlformats.org/officeDocument/2006/relationships/hyperlink" Target="http://frameworksinstitute.org/toolkits/elderabuse/elements/items/elder_abuse_apt_swamp_glossary.pdf" TargetMode="External"/><Relationship Id="rId9" Type="http://schemas.openxmlformats.org/officeDocument/2006/relationships/hyperlink" Target="http://frameworksinstitute.org/toolkits/elderabuse/elements/items/elder_abuse_bp_quick_start_guide.pdf" TargetMode="External"/><Relationship Id="rId10" Type="http://schemas.openxmlformats.org/officeDocument/2006/relationships/hyperlink" Target="http://frameworksinstitute.org/toolkits/elderabuse/elements/items/elder_abuse_sc_social_media.pdf" TargetMode="External"/><Relationship Id="rId11" Type="http://schemas.openxmlformats.org/officeDocument/2006/relationships/hyperlink" Target="https://frameworksacademy.org/products/reframing-the-conversation-on-elder-abuse" TargetMode="External"/><Relationship Id="rId12" Type="http://schemas.openxmlformats.org/officeDocument/2006/relationships/hyperlink" Target="https://www.geron.org/programs-services/reframing-aging-initiative" TargetMode="External"/><Relationship Id="rId13" Type="http://schemas.openxmlformats.org/officeDocument/2006/relationships/hyperlink" Target="https://www.youtube.com/watch?v=p1k4UuDroIU" TargetMode="External"/><Relationship Id="rId14" Type="http://schemas.openxmlformats.org/officeDocument/2006/relationships/hyperlink" Target="https://www.youtube.com/watch?v=aO-HM2sty5A" TargetMode="External"/><Relationship Id="rId15" Type="http://schemas.openxmlformats.org/officeDocument/2006/relationships/hyperlink" Target="https://www.youtube.com/watch?v=fjd4jHF24R0" TargetMode="External"/><Relationship Id="rId16" Type="http://schemas.openxmlformats.org/officeDocument/2006/relationships/hyperlink" Target="http://eldermistreatment.usc.edu/wp-content/uploads/2018/03/NCEA_RedFlagsEA_508.pdf" TargetMode="External"/><Relationship Id="rId17" Type="http://schemas.openxmlformats.org/officeDocument/2006/relationships/hyperlink" Target="http://eldermistreatment.usc.edu/wp-content/uploads/2018/03/NCEA_TheFactsofEA_508.pdf" TargetMode="External"/><Relationship Id="rId18" Type="http://schemas.openxmlformats.org/officeDocument/2006/relationships/hyperlink" Target="http://eldermistreatment.usc.edu/wp-content/uploads/2018/03/NCEA_12things_508-1.pdf" TargetMode="External"/><Relationship Id="rId19" Type="http://schemas.openxmlformats.org/officeDocument/2006/relationships/hyperlink" Target="https://ncea.acl.gov/Resources/STEAP.aspx" TargetMode="External"/><Relationship Id="rId20" Type="http://schemas.openxmlformats.org/officeDocument/2006/relationships/hyperlink" Target="https://ncea.acl.gov/NCEA/media/STEAP-10-31-2019/STEAP_09_OutreachCalendar_web.pdf" TargetMode="External"/><Relationship Id="rId21" Type="http://schemas.openxmlformats.org/officeDocument/2006/relationships/hyperlink" Target="https://ncea.acl.gov/NCEA/media/STEAP-10-31-2019/STEAP_07_SocialMediaPolicy_web.pdf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ncea@med.usc.edu" TargetMode="External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hyperlink" Target="https://indd.adobe.com/view/c298d273-fb01-40dc-9fac-6ba68ebc97a2" TargetMode="External"/><Relationship Id="rId6" Type="http://schemas.openxmlformats.org/officeDocument/2006/relationships/hyperlink" Target="http://frameworksinstitute.org/toolkits/elderabuse/elements/items/elder_abuse_apt_swamp_glossary.pdf" TargetMode="Externa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bit.ly/PSA3m" TargetMode="External"/><Relationship Id="rId3" Type="http://schemas.openxmlformats.org/officeDocument/2006/relationships/hyperlink" Target="https://www.youtube.com/watch?v=aO-HM2sty5A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Relationship Id="rId4" Type="http://schemas.openxmlformats.org/officeDocument/2006/relationships/image" Target="../media/image4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5" Type="http://schemas.openxmlformats.org/officeDocument/2006/relationships/image" Target="../media/image1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79092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-12191" y="5919221"/>
            <a:ext cx="9170035" cy="943610"/>
            <a:chOff x="-12191" y="5919221"/>
            <a:chExt cx="9170035" cy="94361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19221"/>
              <a:ext cx="9143999" cy="2437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5943599"/>
              <a:ext cx="9144000" cy="914400"/>
            </a:xfrm>
            <a:custGeom>
              <a:avLst/>
              <a:gdLst/>
              <a:ahLst/>
              <a:cxnLst/>
              <a:rect l="l" t="t" r="r" b="b"/>
              <a:pathLst>
                <a:path w="9144000" h="914400">
                  <a:moveTo>
                    <a:pt x="0" y="914399"/>
                  </a:moveTo>
                  <a:lnTo>
                    <a:pt x="9144000" y="91439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14399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62" y="5944362"/>
              <a:ext cx="9144000" cy="1905"/>
            </a:xfrm>
            <a:custGeom>
              <a:avLst/>
              <a:gdLst/>
              <a:ahLst/>
              <a:cxnLst/>
              <a:rect l="l" t="t" r="r" b="b"/>
              <a:pathLst>
                <a:path w="9144000" h="1904">
                  <a:moveTo>
                    <a:pt x="0" y="0"/>
                  </a:moveTo>
                  <a:lnTo>
                    <a:pt x="9144000" y="1587"/>
                  </a:lnTo>
                </a:path>
              </a:pathLst>
            </a:custGeom>
            <a:ln w="25908">
              <a:solidFill>
                <a:srgbClr val="F0AB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93999" y="345566"/>
            <a:ext cx="528426" cy="68071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5765" y="6172579"/>
            <a:ext cx="1355199" cy="180258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0811" y="6418804"/>
            <a:ext cx="1549946" cy="18025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05662" y="1973706"/>
            <a:ext cx="7331709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225675" marR="5080" indent="-2213610">
              <a:lnSpc>
                <a:spcPct val="100000"/>
              </a:lnSpc>
              <a:spcBef>
                <a:spcPts val="95"/>
              </a:spcBef>
            </a:pPr>
            <a:r>
              <a:rPr dirty="0" sz="4000" b="0">
                <a:solidFill>
                  <a:srgbClr val="FFFFFF"/>
                </a:solidFill>
                <a:latin typeface="Palatino Linotype"/>
                <a:cs typeface="Palatino Linotype"/>
              </a:rPr>
              <a:t>How</a:t>
            </a:r>
            <a:r>
              <a:rPr dirty="0" sz="4000" spc="-80" b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4000" b="0">
                <a:solidFill>
                  <a:srgbClr val="FFFFFF"/>
                </a:solidFill>
                <a:latin typeface="Palatino Linotype"/>
                <a:cs typeface="Palatino Linotype"/>
              </a:rPr>
              <a:t>to</a:t>
            </a:r>
            <a:r>
              <a:rPr dirty="0" sz="4000" spc="-75" b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4000" b="0">
                <a:solidFill>
                  <a:srgbClr val="FFFFFF"/>
                </a:solidFill>
                <a:latin typeface="Palatino Linotype"/>
                <a:cs typeface="Palatino Linotype"/>
              </a:rPr>
              <a:t>Reframe</a:t>
            </a:r>
            <a:r>
              <a:rPr dirty="0" sz="4000" spc="-75" b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4000" b="0">
                <a:solidFill>
                  <a:srgbClr val="FFFFFF"/>
                </a:solidFill>
                <a:latin typeface="Palatino Linotype"/>
                <a:cs typeface="Palatino Linotype"/>
              </a:rPr>
              <a:t>Elder</a:t>
            </a:r>
            <a:r>
              <a:rPr dirty="0" sz="4000" spc="-229" b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4000" b="0">
                <a:solidFill>
                  <a:srgbClr val="FFFFFF"/>
                </a:solidFill>
                <a:latin typeface="Palatino Linotype"/>
                <a:cs typeface="Palatino Linotype"/>
              </a:rPr>
              <a:t>Abuse</a:t>
            </a:r>
            <a:r>
              <a:rPr dirty="0" sz="4000" spc="-75" b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4000" spc="-25" b="0">
                <a:solidFill>
                  <a:srgbClr val="FFFFFF"/>
                </a:solidFill>
                <a:latin typeface="Palatino Linotype"/>
                <a:cs typeface="Palatino Linotype"/>
              </a:rPr>
              <a:t>on </a:t>
            </a:r>
            <a:r>
              <a:rPr dirty="0" sz="4000" b="0">
                <a:solidFill>
                  <a:srgbClr val="FFFFFF"/>
                </a:solidFill>
                <a:latin typeface="Palatino Linotype"/>
                <a:cs typeface="Palatino Linotype"/>
              </a:rPr>
              <a:t>Social</a:t>
            </a:r>
            <a:r>
              <a:rPr dirty="0" sz="4000" spc="-85" b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4000" spc="-10" b="0">
                <a:solidFill>
                  <a:srgbClr val="FFFFFF"/>
                </a:solidFill>
                <a:latin typeface="Palatino Linotype"/>
                <a:cs typeface="Palatino Linotype"/>
              </a:rPr>
              <a:t>Media</a:t>
            </a:r>
            <a:endParaRPr sz="4000">
              <a:latin typeface="Palatino Linotype"/>
              <a:cs typeface="Palatino Linotype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20000" y="6128003"/>
            <a:ext cx="1143000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12191" y="1066800"/>
            <a:ext cx="9170035" cy="5796280"/>
            <a:chOff x="-12191" y="1066800"/>
            <a:chExt cx="9170035" cy="57962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508" y="1069819"/>
              <a:ext cx="8575552" cy="483874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564" y="1066800"/>
              <a:ext cx="8500872" cy="476402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0000" y="6128003"/>
              <a:ext cx="1143000" cy="5715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0250" rIns="0" bIns="0" rtlCol="0" vert="horz">
            <a:spAutoFit/>
          </a:bodyPr>
          <a:lstStyle/>
          <a:p>
            <a:pPr marL="152019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Step</a:t>
            </a:r>
            <a:r>
              <a:rPr dirty="0" sz="3600" spc="-55"/>
              <a:t> </a:t>
            </a:r>
            <a:r>
              <a:rPr dirty="0" sz="3600"/>
              <a:t>3:</a:t>
            </a:r>
            <a:r>
              <a:rPr dirty="0" sz="3600" spc="-55"/>
              <a:t> </a:t>
            </a:r>
            <a:r>
              <a:rPr dirty="0" sz="3600"/>
              <a:t>What</a:t>
            </a:r>
            <a:r>
              <a:rPr dirty="0" sz="3600" spc="-50"/>
              <a:t> </a:t>
            </a:r>
            <a:r>
              <a:rPr dirty="0" sz="3600"/>
              <a:t>can</a:t>
            </a:r>
            <a:r>
              <a:rPr dirty="0" sz="3600" spc="-55"/>
              <a:t> </a:t>
            </a:r>
            <a:r>
              <a:rPr dirty="0" sz="3600"/>
              <a:t>we</a:t>
            </a:r>
            <a:r>
              <a:rPr dirty="0" sz="3600" spc="-55"/>
              <a:t> </a:t>
            </a:r>
            <a:r>
              <a:rPr dirty="0" sz="3600" spc="-25"/>
              <a:t>do?</a:t>
            </a:r>
            <a:endParaRPr sz="3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12191" y="5927347"/>
            <a:ext cx="9170035" cy="935355"/>
            <a:chOff x="-12191" y="5927347"/>
            <a:chExt cx="9170035" cy="9353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27347"/>
              <a:ext cx="9143999" cy="16252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5943599"/>
              <a:ext cx="9144000" cy="914400"/>
            </a:xfrm>
            <a:custGeom>
              <a:avLst/>
              <a:gdLst/>
              <a:ahLst/>
              <a:cxnLst/>
              <a:rect l="l" t="t" r="r" b="b"/>
              <a:pathLst>
                <a:path w="9144000" h="914400">
                  <a:moveTo>
                    <a:pt x="9144000" y="0"/>
                  </a:moveTo>
                  <a:lnTo>
                    <a:pt x="0" y="0"/>
                  </a:lnTo>
                  <a:lnTo>
                    <a:pt x="0" y="914399"/>
                  </a:lnTo>
                  <a:lnTo>
                    <a:pt x="9144000" y="91439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909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5943599"/>
              <a:ext cx="9144000" cy="914400"/>
            </a:xfrm>
            <a:custGeom>
              <a:avLst/>
              <a:gdLst/>
              <a:ahLst/>
              <a:cxnLst/>
              <a:rect l="l" t="t" r="r" b="b"/>
              <a:pathLst>
                <a:path w="9144000" h="914400">
                  <a:moveTo>
                    <a:pt x="0" y="914399"/>
                  </a:moveTo>
                  <a:lnTo>
                    <a:pt x="9144000" y="91439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14399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62" y="5944362"/>
              <a:ext cx="9144000" cy="1905"/>
            </a:xfrm>
            <a:custGeom>
              <a:avLst/>
              <a:gdLst/>
              <a:ahLst/>
              <a:cxnLst/>
              <a:rect l="l" t="t" r="r" b="b"/>
              <a:pathLst>
                <a:path w="9144000" h="1904">
                  <a:moveTo>
                    <a:pt x="0" y="0"/>
                  </a:moveTo>
                  <a:lnTo>
                    <a:pt x="9144000" y="1587"/>
                  </a:lnTo>
                </a:path>
              </a:pathLst>
            </a:custGeom>
            <a:ln w="25908">
              <a:solidFill>
                <a:srgbClr val="F0AB1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765" y="6172579"/>
              <a:ext cx="1355199" cy="18025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812" y="6418804"/>
              <a:ext cx="1549946" cy="18025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72400" y="6096000"/>
              <a:ext cx="1143000" cy="571500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280517" y="4883353"/>
            <a:ext cx="8580755" cy="10020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726815" marR="5080" indent="-3714750">
              <a:lnSpc>
                <a:spcPct val="100000"/>
              </a:lnSpc>
              <a:spcBef>
                <a:spcPts val="105"/>
              </a:spcBef>
            </a:pPr>
            <a:r>
              <a:rPr dirty="0" u="sng" sz="3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6"/>
              </a:rPr>
              <a:t>eldermistreatment.usc.edu/weaad-home/social-</a:t>
            </a:r>
            <a:r>
              <a:rPr dirty="0" sz="3200" spc="-10">
                <a:solidFill>
                  <a:srgbClr val="0000FF"/>
                </a:solidFill>
                <a:latin typeface="Palatino Linotype"/>
                <a:cs typeface="Palatino Linotype"/>
                <a:hlinkClick r:id="rId6"/>
              </a:rPr>
              <a:t> </a:t>
            </a:r>
            <a:r>
              <a:rPr dirty="0" u="sng" sz="3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6"/>
              </a:rPr>
              <a:t>media</a:t>
            </a:r>
            <a:endParaRPr sz="3200">
              <a:latin typeface="Palatino Linotype"/>
              <a:cs typeface="Palatino Linotype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77967" y="797051"/>
            <a:ext cx="3390899" cy="1908048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41676" y="2819400"/>
            <a:ext cx="3657600" cy="2057400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92100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Solutions</a:t>
            </a:r>
            <a:endParaRPr sz="4000"/>
          </a:p>
        </p:txBody>
      </p:sp>
      <p:pic>
        <p:nvPicPr>
          <p:cNvPr id="14" name="object 1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200" y="762000"/>
            <a:ext cx="3429000" cy="19293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4536" y="319862"/>
            <a:ext cx="611378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25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Quick</a:t>
            </a:r>
            <a:r>
              <a:rPr dirty="0" u="sng" sz="25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 </a:t>
            </a:r>
            <a:r>
              <a:rPr dirty="0" u="sng" sz="25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Start</a:t>
            </a:r>
            <a:r>
              <a:rPr dirty="0" u="sng" sz="2500" spc="-6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 </a:t>
            </a:r>
            <a:r>
              <a:rPr dirty="0" u="sng" sz="25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Guide</a:t>
            </a:r>
            <a:r>
              <a:rPr dirty="0" u="sng" sz="2500" spc="-6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 </a:t>
            </a:r>
            <a:r>
              <a:rPr dirty="0" u="sng" sz="25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to</a:t>
            </a:r>
            <a:r>
              <a:rPr dirty="0" u="sng" sz="2500" spc="-6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 </a:t>
            </a:r>
            <a:r>
              <a:rPr dirty="0" u="sng" sz="25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Talking</a:t>
            </a:r>
            <a:r>
              <a:rPr dirty="0" u="sng" sz="2500" spc="-6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 </a:t>
            </a:r>
            <a:r>
              <a:rPr dirty="0" u="sng" sz="25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Elder</a:t>
            </a:r>
            <a:r>
              <a:rPr dirty="0" u="sng" sz="2500" spc="-7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 </a:t>
            </a:r>
            <a:r>
              <a:rPr dirty="0" u="sng" sz="25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Abuse</a:t>
            </a:r>
            <a:endParaRPr sz="2500"/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80885" y="788416"/>
          <a:ext cx="8602980" cy="4973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1960"/>
                <a:gridCol w="4251960"/>
              </a:tblGrid>
              <a:tr h="516255"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2000" spc="-25" b="1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Do</a:t>
                      </a:r>
                      <a:endParaRPr sz="20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Don’t</a:t>
                      </a:r>
                      <a:endParaRPr sz="20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945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b="1">
                          <a:latin typeface="Palatino Linotype"/>
                          <a:cs typeface="Palatino Linotype"/>
                        </a:rPr>
                        <a:t>Appeal</a:t>
                      </a:r>
                      <a:r>
                        <a:rPr dirty="0" sz="1800" spc="-45" b="1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 b="1">
                          <a:latin typeface="Palatino Linotype"/>
                          <a:cs typeface="Palatino Linotype"/>
                        </a:rPr>
                        <a:t>to</a:t>
                      </a:r>
                      <a:r>
                        <a:rPr dirty="0" sz="1800" spc="-35" b="1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 spc="-10" b="1">
                          <a:latin typeface="Palatino Linotype"/>
                          <a:cs typeface="Palatino Linotype"/>
                        </a:rPr>
                        <a:t>justice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Palatino Linotype"/>
                          <a:cs typeface="Palatino Linotype"/>
                        </a:rPr>
                        <a:t>Appeal</a:t>
                      </a:r>
                      <a:r>
                        <a:rPr dirty="0" sz="1800" spc="-3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>
                          <a:latin typeface="Palatino Linotype"/>
                          <a:cs typeface="Palatino Linotype"/>
                        </a:rPr>
                        <a:t>to</a:t>
                      </a:r>
                      <a:r>
                        <a:rPr dirty="0" sz="1800" spc="-3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 spc="-10">
                          <a:latin typeface="Palatino Linotype"/>
                          <a:cs typeface="Palatino Linotype"/>
                        </a:rPr>
                        <a:t>sympathy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</a:tr>
              <a:tr h="74422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800" spc="-30" b="1">
                          <a:latin typeface="Palatino Linotype"/>
                          <a:cs typeface="Palatino Linotype"/>
                        </a:rPr>
                        <a:t>Talk</a:t>
                      </a:r>
                      <a:r>
                        <a:rPr dirty="0" sz="1800" spc="-45" b="1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 b="1">
                          <a:latin typeface="Palatino Linotype"/>
                          <a:cs typeface="Palatino Linotype"/>
                        </a:rPr>
                        <a:t>about</a:t>
                      </a:r>
                      <a:r>
                        <a:rPr dirty="0" sz="1800" spc="-40" b="1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 b="1">
                          <a:latin typeface="Palatino Linotype"/>
                          <a:cs typeface="Palatino Linotype"/>
                        </a:rPr>
                        <a:t>the</a:t>
                      </a:r>
                      <a:r>
                        <a:rPr dirty="0" sz="1800" spc="-45" b="1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 b="1">
                          <a:latin typeface="Palatino Linotype"/>
                          <a:cs typeface="Palatino Linotype"/>
                        </a:rPr>
                        <a:t>importance</a:t>
                      </a:r>
                      <a:r>
                        <a:rPr dirty="0" sz="1800" spc="-55" b="1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 b="1">
                          <a:latin typeface="Palatino Linotype"/>
                          <a:cs typeface="Palatino Linotype"/>
                        </a:rPr>
                        <a:t>of</a:t>
                      </a:r>
                      <a:r>
                        <a:rPr dirty="0" sz="1800" spc="-50" b="1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 spc="-10" b="1">
                          <a:latin typeface="Palatino Linotype"/>
                          <a:cs typeface="Palatino Linotype"/>
                        </a:rPr>
                        <a:t>social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dirty="0" sz="1800" spc="-10" b="1">
                          <a:latin typeface="Palatino Linotype"/>
                          <a:cs typeface="Palatino Linotype"/>
                        </a:rPr>
                        <a:t>connections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800" spc="-30">
                          <a:latin typeface="Palatino Linotype"/>
                          <a:cs typeface="Palatino Linotype"/>
                        </a:rPr>
                        <a:t>Talk</a:t>
                      </a:r>
                      <a:r>
                        <a:rPr dirty="0" sz="1800" spc="-8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>
                          <a:latin typeface="Palatino Linotype"/>
                          <a:cs typeface="Palatino Linotype"/>
                        </a:rPr>
                        <a:t>about</a:t>
                      </a:r>
                      <a:r>
                        <a:rPr dirty="0" sz="1800" spc="-6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>
                          <a:latin typeface="Palatino Linotype"/>
                          <a:cs typeface="Palatino Linotype"/>
                        </a:rPr>
                        <a:t>vulnerable</a:t>
                      </a:r>
                      <a:r>
                        <a:rPr dirty="0" sz="1800" spc="-5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 spc="-10">
                          <a:latin typeface="Palatino Linotype"/>
                          <a:cs typeface="Palatino Linotype"/>
                        </a:rPr>
                        <a:t>populations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433705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800" b="1">
                          <a:latin typeface="Palatino Linotype"/>
                          <a:cs typeface="Palatino Linotype"/>
                        </a:rPr>
                        <a:t>Demonstrate</a:t>
                      </a:r>
                      <a:r>
                        <a:rPr dirty="0" sz="1800" spc="-25" b="1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 b="1">
                          <a:latin typeface="Palatino Linotype"/>
                          <a:cs typeface="Palatino Linotype"/>
                        </a:rPr>
                        <a:t>collective</a:t>
                      </a:r>
                      <a:r>
                        <a:rPr dirty="0" sz="1800" spc="-30" b="1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 spc="-10" b="1">
                          <a:latin typeface="Palatino Linotype"/>
                          <a:cs typeface="Palatino Linotype"/>
                        </a:rPr>
                        <a:t>solutions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47625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800">
                          <a:latin typeface="Palatino Linotype"/>
                          <a:cs typeface="Palatino Linotype"/>
                        </a:rPr>
                        <a:t>Use</a:t>
                      </a:r>
                      <a:r>
                        <a:rPr dirty="0" sz="1800" spc="-3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>
                          <a:latin typeface="Palatino Linotype"/>
                          <a:cs typeface="Palatino Linotype"/>
                        </a:rPr>
                        <a:t>crisis-laden</a:t>
                      </a:r>
                      <a:r>
                        <a:rPr dirty="0" sz="1800" spc="-4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>
                          <a:latin typeface="Palatino Linotype"/>
                          <a:cs typeface="Palatino Linotype"/>
                        </a:rPr>
                        <a:t>or</a:t>
                      </a:r>
                      <a:r>
                        <a:rPr dirty="0" sz="1800" spc="-2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>
                          <a:latin typeface="Palatino Linotype"/>
                          <a:cs typeface="Palatino Linotype"/>
                        </a:rPr>
                        <a:t>emotional</a:t>
                      </a:r>
                      <a:r>
                        <a:rPr dirty="0" sz="1800" spc="-1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 spc="-10">
                          <a:latin typeface="Palatino Linotype"/>
                          <a:cs typeface="Palatino Linotype"/>
                        </a:rPr>
                        <a:t>rhetoric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800" b="1">
                          <a:latin typeface="Palatino Linotype"/>
                          <a:cs typeface="Palatino Linotype"/>
                        </a:rPr>
                        <a:t>Explain</a:t>
                      </a:r>
                      <a:r>
                        <a:rPr dirty="0" sz="1800" spc="-65" b="1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 b="1">
                          <a:latin typeface="Palatino Linotype"/>
                          <a:cs typeface="Palatino Linotype"/>
                        </a:rPr>
                        <a:t>the</a:t>
                      </a:r>
                      <a:r>
                        <a:rPr dirty="0" sz="1800" spc="-45" b="1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 b="1">
                          <a:latin typeface="Palatino Linotype"/>
                          <a:cs typeface="Palatino Linotype"/>
                        </a:rPr>
                        <a:t>underlying</a:t>
                      </a:r>
                      <a:r>
                        <a:rPr dirty="0" sz="1800" spc="-65" b="1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 spc="-10" b="1">
                          <a:latin typeface="Palatino Linotype"/>
                          <a:cs typeface="Palatino Linotype"/>
                        </a:rPr>
                        <a:t>social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dirty="0" sz="1800" b="1">
                          <a:latin typeface="Palatino Linotype"/>
                          <a:cs typeface="Palatino Linotype"/>
                        </a:rPr>
                        <a:t>conditions</a:t>
                      </a:r>
                      <a:r>
                        <a:rPr dirty="0" sz="1800" spc="-40" b="1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 b="1">
                          <a:latin typeface="Palatino Linotype"/>
                          <a:cs typeface="Palatino Linotype"/>
                        </a:rPr>
                        <a:t>that increase</a:t>
                      </a:r>
                      <a:r>
                        <a:rPr dirty="0" sz="1800" spc="-5" b="1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 b="1">
                          <a:latin typeface="Palatino Linotype"/>
                          <a:cs typeface="Palatino Linotype"/>
                        </a:rPr>
                        <a:t>risk </a:t>
                      </a:r>
                      <a:r>
                        <a:rPr dirty="0" sz="1800" spc="-10" b="1">
                          <a:latin typeface="Palatino Linotype"/>
                          <a:cs typeface="Palatino Linotype"/>
                        </a:rPr>
                        <a:t>factors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800">
                          <a:latin typeface="Palatino Linotype"/>
                          <a:cs typeface="Palatino Linotype"/>
                        </a:rPr>
                        <a:t>Focus</a:t>
                      </a:r>
                      <a:r>
                        <a:rPr dirty="0" sz="1800" spc="-5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>
                          <a:latin typeface="Palatino Linotype"/>
                          <a:cs typeface="Palatino Linotype"/>
                        </a:rPr>
                        <a:t>on</a:t>
                      </a:r>
                      <a:r>
                        <a:rPr dirty="0" sz="1800" spc="-5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>
                          <a:latin typeface="Palatino Linotype"/>
                          <a:cs typeface="Palatino Linotype"/>
                        </a:rPr>
                        <a:t>the</a:t>
                      </a:r>
                      <a:r>
                        <a:rPr dirty="0" sz="1800" spc="-4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>
                          <a:latin typeface="Palatino Linotype"/>
                          <a:cs typeface="Palatino Linotype"/>
                        </a:rPr>
                        <a:t>individual</a:t>
                      </a:r>
                      <a:r>
                        <a:rPr dirty="0" sz="1800" spc="-6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>
                          <a:latin typeface="Palatino Linotype"/>
                          <a:cs typeface="Palatino Linotype"/>
                        </a:rPr>
                        <a:t>perpetrators</a:t>
                      </a:r>
                      <a:r>
                        <a:rPr dirty="0" sz="1800" spc="-1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 spc="-25">
                          <a:latin typeface="Palatino Linotype"/>
                          <a:cs typeface="Palatino Linotype"/>
                        </a:rPr>
                        <a:t>or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dirty="0" sz="1800" spc="-10">
                          <a:latin typeface="Palatino Linotype"/>
                          <a:cs typeface="Palatino Linotype"/>
                        </a:rPr>
                        <a:t>victims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101981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800" b="1">
                          <a:latin typeface="Palatino Linotype"/>
                          <a:cs typeface="Palatino Linotype"/>
                        </a:rPr>
                        <a:t>Use</a:t>
                      </a:r>
                      <a:r>
                        <a:rPr dirty="0" sz="1800" spc="-50" b="1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 b="1">
                          <a:latin typeface="Palatino Linotype"/>
                          <a:cs typeface="Palatino Linotype"/>
                        </a:rPr>
                        <a:t>the</a:t>
                      </a:r>
                      <a:r>
                        <a:rPr dirty="0" sz="1800" spc="-35" b="1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 b="1">
                          <a:latin typeface="Palatino Linotype"/>
                          <a:cs typeface="Palatino Linotype"/>
                        </a:rPr>
                        <a:t>social</a:t>
                      </a:r>
                      <a:r>
                        <a:rPr dirty="0" sz="1800" spc="-40" b="1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 b="1">
                          <a:latin typeface="Palatino Linotype"/>
                          <a:cs typeface="Palatino Linotype"/>
                        </a:rPr>
                        <a:t>structure</a:t>
                      </a:r>
                      <a:r>
                        <a:rPr dirty="0" sz="1800" spc="-40" b="1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 spc="-10" b="1">
                          <a:latin typeface="Palatino Linotype"/>
                          <a:cs typeface="Palatino Linotype"/>
                        </a:rPr>
                        <a:t>metaphor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90170" marR="36766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800">
                          <a:latin typeface="Palatino Linotype"/>
                          <a:cs typeface="Palatino Linotype"/>
                        </a:rPr>
                        <a:t>Use</a:t>
                      </a:r>
                      <a:r>
                        <a:rPr dirty="0" sz="1800" spc="-4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>
                          <a:latin typeface="Palatino Linotype"/>
                          <a:cs typeface="Palatino Linotype"/>
                        </a:rPr>
                        <a:t>data</a:t>
                      </a:r>
                      <a:r>
                        <a:rPr dirty="0" sz="1800" spc="-4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>
                          <a:latin typeface="Palatino Linotype"/>
                          <a:cs typeface="Palatino Linotype"/>
                        </a:rPr>
                        <a:t>and</a:t>
                      </a:r>
                      <a:r>
                        <a:rPr dirty="0" sz="1800" spc="-4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>
                          <a:latin typeface="Palatino Linotype"/>
                          <a:cs typeface="Palatino Linotype"/>
                        </a:rPr>
                        <a:t>expert</a:t>
                      </a:r>
                      <a:r>
                        <a:rPr dirty="0" sz="1800" spc="-3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>
                          <a:latin typeface="Palatino Linotype"/>
                          <a:cs typeface="Palatino Linotype"/>
                        </a:rPr>
                        <a:t>jargon</a:t>
                      </a:r>
                      <a:r>
                        <a:rPr dirty="0" sz="1800" spc="-3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>
                          <a:latin typeface="Palatino Linotype"/>
                          <a:cs typeface="Palatino Linotype"/>
                        </a:rPr>
                        <a:t>to</a:t>
                      </a:r>
                      <a:r>
                        <a:rPr dirty="0" sz="1800" spc="-4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 spc="-10">
                          <a:latin typeface="Palatino Linotype"/>
                          <a:cs typeface="Palatino Linotype"/>
                        </a:rPr>
                        <a:t>explain </a:t>
                      </a:r>
                      <a:r>
                        <a:rPr dirty="0" sz="1800">
                          <a:latin typeface="Palatino Linotype"/>
                          <a:cs typeface="Palatino Linotype"/>
                        </a:rPr>
                        <a:t>the</a:t>
                      </a:r>
                      <a:r>
                        <a:rPr dirty="0" sz="1800" spc="-5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>
                          <a:latin typeface="Palatino Linotype"/>
                          <a:cs typeface="Palatino Linotype"/>
                        </a:rPr>
                        <a:t>causes</a:t>
                      </a:r>
                      <a:r>
                        <a:rPr dirty="0" sz="1800" spc="-5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>
                          <a:latin typeface="Palatino Linotype"/>
                          <a:cs typeface="Palatino Linotype"/>
                        </a:rPr>
                        <a:t>and</a:t>
                      </a:r>
                      <a:r>
                        <a:rPr dirty="0" sz="1800" spc="-5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>
                          <a:latin typeface="Palatino Linotype"/>
                          <a:cs typeface="Palatino Linotype"/>
                        </a:rPr>
                        <a:t>consequences</a:t>
                      </a:r>
                      <a:r>
                        <a:rPr dirty="0" sz="1800" spc="-4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>
                          <a:latin typeface="Palatino Linotype"/>
                          <a:cs typeface="Palatino Linotype"/>
                        </a:rPr>
                        <a:t>of</a:t>
                      </a:r>
                      <a:r>
                        <a:rPr dirty="0" sz="1800" spc="-4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 spc="-10">
                          <a:latin typeface="Palatino Linotype"/>
                          <a:cs typeface="Palatino Linotype"/>
                        </a:rPr>
                        <a:t>elder abuse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</a:tr>
              <a:tr h="1032510">
                <a:tc>
                  <a:txBody>
                    <a:bodyPr/>
                    <a:lstStyle/>
                    <a:p>
                      <a:pPr marL="83185" marR="68707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b="1">
                          <a:latin typeface="Palatino Linotype"/>
                          <a:cs typeface="Palatino Linotype"/>
                        </a:rPr>
                        <a:t>Provide</a:t>
                      </a:r>
                      <a:r>
                        <a:rPr dirty="0" sz="1800" spc="-60" b="1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 b="1">
                          <a:latin typeface="Palatino Linotype"/>
                          <a:cs typeface="Palatino Linotype"/>
                        </a:rPr>
                        <a:t>solutions</a:t>
                      </a:r>
                      <a:r>
                        <a:rPr dirty="0" sz="1800" spc="-55" b="1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 b="1">
                          <a:latin typeface="Palatino Linotype"/>
                          <a:cs typeface="Palatino Linotype"/>
                        </a:rPr>
                        <a:t>that</a:t>
                      </a:r>
                      <a:r>
                        <a:rPr dirty="0" sz="1800" spc="-55" b="1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 spc="-10" b="1">
                          <a:latin typeface="Palatino Linotype"/>
                          <a:cs typeface="Palatino Linotype"/>
                        </a:rPr>
                        <a:t>emphasize </a:t>
                      </a:r>
                      <a:r>
                        <a:rPr dirty="0" sz="1800" b="1">
                          <a:latin typeface="Palatino Linotype"/>
                          <a:cs typeface="Palatino Linotype"/>
                        </a:rPr>
                        <a:t>collective</a:t>
                      </a:r>
                      <a:r>
                        <a:rPr dirty="0" sz="1800" spc="-45" b="1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 spc="-10" b="1">
                          <a:latin typeface="Palatino Linotype"/>
                          <a:cs typeface="Palatino Linotype"/>
                        </a:rPr>
                        <a:t>responsibility</a:t>
                      </a:r>
                      <a:r>
                        <a:rPr dirty="0" sz="1800" spc="-40" b="1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 spc="-25" b="1">
                          <a:latin typeface="Palatino Linotype"/>
                          <a:cs typeface="Palatino Linotype"/>
                        </a:rPr>
                        <a:t>and </a:t>
                      </a:r>
                      <a:r>
                        <a:rPr dirty="0" sz="1800" spc="-10" b="1">
                          <a:latin typeface="Palatino Linotype"/>
                          <a:cs typeface="Palatino Linotype"/>
                        </a:rPr>
                        <a:t>systemic/policy</a:t>
                      </a:r>
                      <a:r>
                        <a:rPr dirty="0" sz="1800" spc="-20" b="1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 spc="-10" b="1">
                          <a:latin typeface="Palatino Linotype"/>
                          <a:cs typeface="Palatino Linotype"/>
                        </a:rPr>
                        <a:t>changes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83820" marR="78676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>
                          <a:latin typeface="Palatino Linotype"/>
                          <a:cs typeface="Palatino Linotype"/>
                        </a:rPr>
                        <a:t>Provide</a:t>
                      </a:r>
                      <a:r>
                        <a:rPr dirty="0" sz="1800" spc="-7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>
                          <a:latin typeface="Palatino Linotype"/>
                          <a:cs typeface="Palatino Linotype"/>
                        </a:rPr>
                        <a:t>solutions</a:t>
                      </a:r>
                      <a:r>
                        <a:rPr dirty="0" sz="1800" spc="-5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>
                          <a:latin typeface="Palatino Linotype"/>
                          <a:cs typeface="Palatino Linotype"/>
                        </a:rPr>
                        <a:t>that</a:t>
                      </a:r>
                      <a:r>
                        <a:rPr dirty="0" sz="1800" spc="-6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 spc="-10">
                          <a:latin typeface="Palatino Linotype"/>
                          <a:cs typeface="Palatino Linotype"/>
                        </a:rPr>
                        <a:t>emphasize </a:t>
                      </a:r>
                      <a:r>
                        <a:rPr dirty="0" sz="1800">
                          <a:latin typeface="Palatino Linotype"/>
                          <a:cs typeface="Palatino Linotype"/>
                        </a:rPr>
                        <a:t>individual</a:t>
                      </a:r>
                      <a:r>
                        <a:rPr dirty="0" sz="1800" spc="-7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800" spc="-10">
                          <a:latin typeface="Palatino Linotype"/>
                          <a:cs typeface="Palatino Linotype"/>
                        </a:rPr>
                        <a:t>responsibility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987" y="160654"/>
            <a:ext cx="750912" cy="75091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72400" y="198120"/>
            <a:ext cx="516635" cy="5166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0" y="6128004"/>
            <a:ext cx="1143000" cy="571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8122" rIns="0" bIns="0" rtlCol="0" vert="horz">
            <a:spAutoFit/>
          </a:bodyPr>
          <a:lstStyle/>
          <a:p>
            <a:pPr marL="927100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Red</a:t>
            </a:r>
            <a:r>
              <a:rPr dirty="0" sz="4000" spc="-55"/>
              <a:t> </a:t>
            </a:r>
            <a:r>
              <a:rPr dirty="0" sz="4000"/>
              <a:t>Flags</a:t>
            </a:r>
            <a:r>
              <a:rPr dirty="0" sz="4000" spc="-55"/>
              <a:t> </a:t>
            </a:r>
            <a:r>
              <a:rPr dirty="0" sz="4000"/>
              <a:t>of</a:t>
            </a:r>
            <a:r>
              <a:rPr dirty="0" sz="4000" spc="-35"/>
              <a:t> </a:t>
            </a:r>
            <a:r>
              <a:rPr dirty="0" sz="4000"/>
              <a:t>Abuse</a:t>
            </a:r>
            <a:r>
              <a:rPr dirty="0" sz="4000" spc="-55"/>
              <a:t> </a:t>
            </a:r>
            <a:r>
              <a:rPr dirty="0" sz="4000" spc="-10"/>
              <a:t>Before</a:t>
            </a:r>
            <a:endParaRPr sz="4000"/>
          </a:p>
        </p:txBody>
      </p:sp>
      <p:grpSp>
        <p:nvGrpSpPr>
          <p:cNvPr id="4" name="object 4" descr=""/>
          <p:cNvGrpSpPr/>
          <p:nvPr/>
        </p:nvGrpSpPr>
        <p:grpSpPr>
          <a:xfrm>
            <a:off x="3698742" y="2209800"/>
            <a:ext cx="5339080" cy="1873250"/>
            <a:chOff x="3698742" y="2209800"/>
            <a:chExt cx="5339080" cy="187325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98742" y="2212804"/>
              <a:ext cx="5338582" cy="187003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3800" y="2209800"/>
              <a:ext cx="5273040" cy="1804416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422121" y="1143000"/>
            <a:ext cx="3114040" cy="4144010"/>
            <a:chOff x="422121" y="1143000"/>
            <a:chExt cx="3114040" cy="4144010"/>
          </a:xfrm>
        </p:grpSpPr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2121" y="1146041"/>
              <a:ext cx="3113585" cy="414072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199" y="1143000"/>
              <a:ext cx="3048000" cy="40751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31900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Red</a:t>
            </a:r>
            <a:r>
              <a:rPr dirty="0" sz="4000" spc="-35"/>
              <a:t> </a:t>
            </a:r>
            <a:r>
              <a:rPr dirty="0" sz="4000"/>
              <a:t>Flags</a:t>
            </a:r>
            <a:r>
              <a:rPr dirty="0" sz="4000" spc="-35"/>
              <a:t> </a:t>
            </a:r>
            <a:r>
              <a:rPr dirty="0" sz="4000"/>
              <a:t>of</a:t>
            </a:r>
            <a:r>
              <a:rPr dirty="0" sz="4000" spc="-40"/>
              <a:t> </a:t>
            </a:r>
            <a:r>
              <a:rPr dirty="0" sz="4000"/>
              <a:t>Abuse</a:t>
            </a:r>
            <a:r>
              <a:rPr dirty="0" sz="4000" spc="-40"/>
              <a:t> </a:t>
            </a:r>
            <a:r>
              <a:rPr dirty="0" sz="4000" spc="-10"/>
              <a:t>After</a:t>
            </a:r>
            <a:endParaRPr sz="4000"/>
          </a:p>
        </p:txBody>
      </p:sp>
      <p:grpSp>
        <p:nvGrpSpPr>
          <p:cNvPr id="3" name="object 3" descr=""/>
          <p:cNvGrpSpPr/>
          <p:nvPr/>
        </p:nvGrpSpPr>
        <p:grpSpPr>
          <a:xfrm>
            <a:off x="269730" y="914400"/>
            <a:ext cx="3225165" cy="4352925"/>
            <a:chOff x="269730" y="914400"/>
            <a:chExt cx="3225165" cy="435292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730" y="917435"/>
              <a:ext cx="3224818" cy="434952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799" y="914400"/>
              <a:ext cx="3159252" cy="4283964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3774932" y="914400"/>
            <a:ext cx="5281295" cy="4107815"/>
            <a:chOff x="3774932" y="914400"/>
            <a:chExt cx="5281295" cy="410781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4932" y="917441"/>
              <a:ext cx="5280691" cy="410414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0000" y="3352800"/>
              <a:ext cx="5190744" cy="160020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2672" y="914400"/>
              <a:ext cx="5172456" cy="2229612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1214196" y="5432399"/>
            <a:ext cx="70440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solidFill>
                  <a:srgbClr val="0000FF"/>
                </a:solidFill>
                <a:latin typeface="Palatino Linotype"/>
                <a:cs typeface="Palatino Linotype"/>
                <a:hlinkClick r:id="rId7"/>
              </a:rPr>
              <a:t>https://ncea.acl.gov/NCEA/media/docs/Red-Flags-of-Elder-Abuse-English.pdf</a:t>
            </a:r>
            <a:endParaRPr sz="16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0" y="6128004"/>
            <a:ext cx="1143000" cy="571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8532" y="2205050"/>
            <a:ext cx="5261610" cy="1397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10565" marR="5080" indent="-698500">
              <a:lnSpc>
                <a:spcPct val="100000"/>
              </a:lnSpc>
              <a:spcBef>
                <a:spcPts val="100"/>
              </a:spcBef>
              <a:tabLst>
                <a:tab pos="3184525" algn="l"/>
              </a:tabLst>
            </a:pPr>
            <a:r>
              <a:rPr dirty="0"/>
              <a:t>NCEA Social</a:t>
            </a:r>
            <a:r>
              <a:rPr dirty="0" spc="-15"/>
              <a:t> </a:t>
            </a:r>
            <a:r>
              <a:rPr dirty="0" spc="-10"/>
              <a:t>Media </a:t>
            </a:r>
            <a:r>
              <a:rPr dirty="0"/>
              <a:t>Before</a:t>
            </a:r>
            <a:r>
              <a:rPr dirty="0" spc="-80"/>
              <a:t> </a:t>
            </a:r>
            <a:r>
              <a:rPr dirty="0" spc="-50"/>
              <a:t>&amp;</a:t>
            </a:r>
            <a:r>
              <a:rPr dirty="0"/>
              <a:t>	</a:t>
            </a:r>
            <a:r>
              <a:rPr dirty="0" spc="-10"/>
              <a:t>After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0" y="6128004"/>
            <a:ext cx="1143000" cy="57150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879092" y="609600"/>
            <a:ext cx="5383530" cy="4961255"/>
            <a:chOff x="1879092" y="609600"/>
            <a:chExt cx="5383530" cy="496125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9092" y="609600"/>
              <a:ext cx="5383202" cy="496108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29128" y="1793684"/>
              <a:ext cx="3599687" cy="106616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2972562" y="1829561"/>
              <a:ext cx="3505200" cy="0"/>
            </a:xfrm>
            <a:custGeom>
              <a:avLst/>
              <a:gdLst/>
              <a:ahLst/>
              <a:cxnLst/>
              <a:rect l="l" t="t" r="r" b="b"/>
              <a:pathLst>
                <a:path w="3505200" h="0">
                  <a:moveTo>
                    <a:pt x="0" y="0"/>
                  </a:moveTo>
                  <a:lnTo>
                    <a:pt x="3505200" y="0"/>
                  </a:lnTo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67128" y="1565084"/>
              <a:ext cx="2380488" cy="10661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2210562" y="1600961"/>
              <a:ext cx="2286000" cy="0"/>
            </a:xfrm>
            <a:custGeom>
              <a:avLst/>
              <a:gdLst/>
              <a:ahLst/>
              <a:cxnLst/>
              <a:rect l="l" t="t" r="r" b="b"/>
              <a:pathLst>
                <a:path w="2286000" h="0">
                  <a:moveTo>
                    <a:pt x="0" y="0"/>
                  </a:moveTo>
                  <a:lnTo>
                    <a:pt x="2286000" y="0"/>
                  </a:lnTo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248150" y="258317"/>
            <a:ext cx="6762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Palatino Linotype"/>
                <a:cs typeface="Palatino Linotype"/>
              </a:rPr>
              <a:t>Before</a:t>
            </a:r>
            <a:endParaRPr sz="18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0" y="6128004"/>
            <a:ext cx="1143000" cy="571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0458" rIns="0" bIns="0" rtlCol="0" vert="horz">
            <a:spAutoFit/>
          </a:bodyPr>
          <a:lstStyle/>
          <a:p>
            <a:pPr marL="3729354">
              <a:lnSpc>
                <a:spcPct val="100000"/>
              </a:lnSpc>
              <a:spcBef>
                <a:spcPts val="100"/>
              </a:spcBef>
            </a:pPr>
            <a:r>
              <a:rPr dirty="0" sz="2400" spc="-10" b="0">
                <a:latin typeface="Palatino Linotype"/>
                <a:cs typeface="Palatino Linotype"/>
              </a:rPr>
              <a:t>After</a:t>
            </a:r>
            <a:endParaRPr sz="2400">
              <a:latin typeface="Palatino Linotype"/>
              <a:cs typeface="Palatino Linotype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020063" y="1996630"/>
            <a:ext cx="7331075" cy="2336165"/>
            <a:chOff x="1020063" y="1996630"/>
            <a:chExt cx="7331075" cy="233616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0063" y="1996630"/>
              <a:ext cx="7330518" cy="233564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1327" y="3470084"/>
              <a:ext cx="1923288" cy="10661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524762" y="3505961"/>
              <a:ext cx="1828800" cy="0"/>
            </a:xfrm>
            <a:custGeom>
              <a:avLst/>
              <a:gdLst/>
              <a:ahLst/>
              <a:cxnLst/>
              <a:rect l="l" t="t" r="r" b="b"/>
              <a:pathLst>
                <a:path w="1828800" h="0">
                  <a:moveTo>
                    <a:pt x="0" y="0"/>
                  </a:moveTo>
                  <a:lnTo>
                    <a:pt x="1828800" y="0"/>
                  </a:lnTo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0" y="6128004"/>
            <a:ext cx="1143000" cy="57150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2182768" y="1385039"/>
            <a:ext cx="4805045" cy="1678939"/>
            <a:chOff x="2182768" y="1385039"/>
            <a:chExt cx="4805045" cy="167893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82768" y="1385039"/>
              <a:ext cx="4804991" cy="167886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65703" y="2587688"/>
              <a:ext cx="1770888" cy="106616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009137" y="2623566"/>
              <a:ext cx="1676400" cy="0"/>
            </a:xfrm>
            <a:custGeom>
              <a:avLst/>
              <a:gdLst/>
              <a:ahLst/>
              <a:cxnLst/>
              <a:rect l="l" t="t" r="r" b="b"/>
              <a:pathLst>
                <a:path w="1676400" h="0">
                  <a:moveTo>
                    <a:pt x="0" y="0"/>
                  </a:moveTo>
                  <a:lnTo>
                    <a:pt x="1676400" y="0"/>
                  </a:lnTo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2184992" y="3488044"/>
            <a:ext cx="4889500" cy="1722120"/>
            <a:chOff x="2184992" y="3488044"/>
            <a:chExt cx="4889500" cy="172212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84992" y="3488044"/>
              <a:ext cx="4889217" cy="172187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09516" y="4219892"/>
              <a:ext cx="1053096" cy="106616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552950" y="4255770"/>
              <a:ext cx="958850" cy="0"/>
            </a:xfrm>
            <a:custGeom>
              <a:avLst/>
              <a:gdLst/>
              <a:ahLst/>
              <a:cxnLst/>
              <a:rect l="l" t="t" r="r" b="b"/>
              <a:pathLst>
                <a:path w="958850" h="0">
                  <a:moveTo>
                    <a:pt x="0" y="0"/>
                  </a:moveTo>
                  <a:lnTo>
                    <a:pt x="958469" y="0"/>
                  </a:lnTo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05172" y="4495736"/>
              <a:ext cx="1737360" cy="106616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4848605" y="4531614"/>
              <a:ext cx="1643380" cy="0"/>
            </a:xfrm>
            <a:custGeom>
              <a:avLst/>
              <a:gdLst/>
              <a:ahLst/>
              <a:cxnLst/>
              <a:rect l="l" t="t" r="r" b="b"/>
              <a:pathLst>
                <a:path w="1643379" h="0">
                  <a:moveTo>
                    <a:pt x="0" y="0"/>
                  </a:moveTo>
                  <a:lnTo>
                    <a:pt x="1642999" y="0"/>
                  </a:lnTo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1726" rIns="0" bIns="0" rtlCol="0" vert="horz">
            <a:spAutoFit/>
          </a:bodyPr>
          <a:lstStyle/>
          <a:p>
            <a:pPr marL="3582670">
              <a:lnSpc>
                <a:spcPct val="100000"/>
              </a:lnSpc>
              <a:spcBef>
                <a:spcPts val="100"/>
              </a:spcBef>
            </a:pPr>
            <a:r>
              <a:rPr dirty="0" sz="2400" spc="-10" b="0">
                <a:latin typeface="Palatino Linotype"/>
                <a:cs typeface="Palatino Linotype"/>
              </a:rPr>
              <a:t>Before</a:t>
            </a:r>
            <a:endParaRPr sz="24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0" y="6128004"/>
            <a:ext cx="1143000" cy="5715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333747" y="170179"/>
            <a:ext cx="5543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Palatino Linotype"/>
                <a:cs typeface="Palatino Linotype"/>
              </a:rPr>
              <a:t>After</a:t>
            </a:r>
            <a:endParaRPr sz="1800">
              <a:latin typeface="Palatino Linotype"/>
              <a:cs typeface="Palatino Linotype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209800" y="632459"/>
            <a:ext cx="4495800" cy="5227955"/>
            <a:chOff x="2209800" y="632459"/>
            <a:chExt cx="4495800" cy="52279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9800" y="632459"/>
              <a:ext cx="4495800" cy="522747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0727" y="1565084"/>
              <a:ext cx="2228087" cy="10661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344161" y="1600962"/>
              <a:ext cx="2133600" cy="0"/>
            </a:xfrm>
            <a:custGeom>
              <a:avLst/>
              <a:gdLst/>
              <a:ahLst/>
              <a:cxnLst/>
              <a:rect l="l" t="t" r="r" b="b"/>
              <a:pathLst>
                <a:path w="2133600" h="0">
                  <a:moveTo>
                    <a:pt x="0" y="0"/>
                  </a:moveTo>
                  <a:lnTo>
                    <a:pt x="2133600" y="0"/>
                  </a:lnTo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19528" y="1793684"/>
              <a:ext cx="1237488" cy="106616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362962" y="1829562"/>
              <a:ext cx="1143000" cy="0"/>
            </a:xfrm>
            <a:custGeom>
              <a:avLst/>
              <a:gdLst/>
              <a:ahLst/>
              <a:cxnLst/>
              <a:rect l="l" t="t" r="r" b="b"/>
              <a:pathLst>
                <a:path w="1143000" h="0">
                  <a:moveTo>
                    <a:pt x="0" y="0"/>
                  </a:moveTo>
                  <a:lnTo>
                    <a:pt x="1143000" y="0"/>
                  </a:lnTo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5940" y="1072337"/>
            <a:ext cx="7656830" cy="47097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304800" indent="-342900">
              <a:lnSpc>
                <a:spcPct val="100000"/>
              </a:lnSpc>
              <a:spcBef>
                <a:spcPts val="105"/>
              </a:spcBef>
              <a:buClr>
                <a:srgbClr val="790925"/>
              </a:buClr>
              <a:buSzPct val="84375"/>
              <a:buFont typeface="Arial"/>
              <a:buChar char="•"/>
              <a:tabLst>
                <a:tab pos="355600" algn="l"/>
              </a:tabLst>
            </a:pPr>
            <a:r>
              <a:rPr dirty="0" sz="3200">
                <a:latin typeface="Palatino Linotype"/>
                <a:cs typeface="Palatino Linotype"/>
              </a:rPr>
              <a:t>All</a:t>
            </a:r>
            <a:r>
              <a:rPr dirty="0" sz="3200" spc="-30">
                <a:latin typeface="Palatino Linotype"/>
                <a:cs typeface="Palatino Linotype"/>
              </a:rPr>
              <a:t> </a:t>
            </a:r>
            <a:r>
              <a:rPr dirty="0" sz="3200">
                <a:latin typeface="Palatino Linotype"/>
                <a:cs typeface="Palatino Linotype"/>
              </a:rPr>
              <a:t>attendees</a:t>
            </a:r>
            <a:r>
              <a:rPr dirty="0" sz="3200" spc="-15">
                <a:latin typeface="Palatino Linotype"/>
                <a:cs typeface="Palatino Linotype"/>
              </a:rPr>
              <a:t> </a:t>
            </a:r>
            <a:r>
              <a:rPr dirty="0" sz="3200">
                <a:latin typeface="Palatino Linotype"/>
                <a:cs typeface="Palatino Linotype"/>
              </a:rPr>
              <a:t>will</a:t>
            </a:r>
            <a:r>
              <a:rPr dirty="0" sz="3200" spc="-30">
                <a:latin typeface="Palatino Linotype"/>
                <a:cs typeface="Palatino Linotype"/>
              </a:rPr>
              <a:t> </a:t>
            </a:r>
            <a:r>
              <a:rPr dirty="0" sz="3200">
                <a:latin typeface="Palatino Linotype"/>
                <a:cs typeface="Palatino Linotype"/>
              </a:rPr>
              <a:t>enter</a:t>
            </a:r>
            <a:r>
              <a:rPr dirty="0" sz="3200" spc="-20">
                <a:latin typeface="Palatino Linotype"/>
                <a:cs typeface="Palatino Linotype"/>
              </a:rPr>
              <a:t> </a:t>
            </a:r>
            <a:r>
              <a:rPr dirty="0" sz="3200">
                <a:latin typeface="Palatino Linotype"/>
                <a:cs typeface="Palatino Linotype"/>
              </a:rPr>
              <a:t>the</a:t>
            </a:r>
            <a:r>
              <a:rPr dirty="0" sz="3200" spc="-30">
                <a:latin typeface="Palatino Linotype"/>
                <a:cs typeface="Palatino Linotype"/>
              </a:rPr>
              <a:t> </a:t>
            </a:r>
            <a:r>
              <a:rPr dirty="0" sz="3200">
                <a:latin typeface="Palatino Linotype"/>
                <a:cs typeface="Palatino Linotype"/>
              </a:rPr>
              <a:t>meeting</a:t>
            </a:r>
            <a:r>
              <a:rPr dirty="0" sz="3200" spc="-30">
                <a:latin typeface="Palatino Linotype"/>
                <a:cs typeface="Palatino Linotype"/>
              </a:rPr>
              <a:t> </a:t>
            </a:r>
            <a:r>
              <a:rPr dirty="0" sz="3200" spc="-25">
                <a:latin typeface="Palatino Linotype"/>
                <a:cs typeface="Palatino Linotype"/>
              </a:rPr>
              <a:t>on </a:t>
            </a:r>
            <a:r>
              <a:rPr dirty="0" sz="3200" spc="-10">
                <a:latin typeface="Palatino Linotype"/>
                <a:cs typeface="Palatino Linotype"/>
              </a:rPr>
              <a:t>listen-</a:t>
            </a:r>
            <a:r>
              <a:rPr dirty="0" sz="3200">
                <a:latin typeface="Palatino Linotype"/>
                <a:cs typeface="Palatino Linotype"/>
              </a:rPr>
              <a:t>only</a:t>
            </a:r>
            <a:r>
              <a:rPr dirty="0" sz="3200" spc="-5">
                <a:latin typeface="Palatino Linotype"/>
                <a:cs typeface="Palatino Linotype"/>
              </a:rPr>
              <a:t> </a:t>
            </a:r>
            <a:r>
              <a:rPr dirty="0" sz="3200" spc="-20">
                <a:latin typeface="Palatino Linotype"/>
                <a:cs typeface="Palatino Linotype"/>
              </a:rPr>
              <a:t>mode</a:t>
            </a:r>
            <a:endParaRPr sz="3200">
              <a:latin typeface="Palatino Linotype"/>
              <a:cs typeface="Palatino Linotype"/>
            </a:endParaRPr>
          </a:p>
          <a:p>
            <a:pPr marL="355600" marR="160020" indent="-342900">
              <a:lnSpc>
                <a:spcPct val="100000"/>
              </a:lnSpc>
              <a:spcBef>
                <a:spcPts val="770"/>
              </a:spcBef>
              <a:buClr>
                <a:srgbClr val="790925"/>
              </a:buClr>
              <a:buSzPct val="84375"/>
              <a:buFont typeface="Arial"/>
              <a:buChar char="•"/>
              <a:tabLst>
                <a:tab pos="355600" algn="l"/>
              </a:tabLst>
            </a:pPr>
            <a:r>
              <a:rPr dirty="0" sz="3200">
                <a:latin typeface="Palatino Linotype"/>
                <a:cs typeface="Palatino Linotype"/>
              </a:rPr>
              <a:t>Submit</a:t>
            </a:r>
            <a:r>
              <a:rPr dirty="0" sz="3200" spc="-55">
                <a:latin typeface="Palatino Linotype"/>
                <a:cs typeface="Palatino Linotype"/>
              </a:rPr>
              <a:t> </a:t>
            </a:r>
            <a:r>
              <a:rPr dirty="0" sz="3200">
                <a:latin typeface="Palatino Linotype"/>
                <a:cs typeface="Palatino Linotype"/>
              </a:rPr>
              <a:t>questions</a:t>
            </a:r>
            <a:r>
              <a:rPr dirty="0" sz="3200" spc="-55">
                <a:latin typeface="Palatino Linotype"/>
                <a:cs typeface="Palatino Linotype"/>
              </a:rPr>
              <a:t> </a:t>
            </a:r>
            <a:r>
              <a:rPr dirty="0" sz="3200">
                <a:latin typeface="Palatino Linotype"/>
                <a:cs typeface="Palatino Linotype"/>
              </a:rPr>
              <a:t>into</a:t>
            </a:r>
            <a:r>
              <a:rPr dirty="0" sz="3200" spc="-45">
                <a:latin typeface="Palatino Linotype"/>
                <a:cs typeface="Palatino Linotype"/>
              </a:rPr>
              <a:t> </a:t>
            </a:r>
            <a:r>
              <a:rPr dirty="0" sz="3200">
                <a:latin typeface="Palatino Linotype"/>
                <a:cs typeface="Palatino Linotype"/>
              </a:rPr>
              <a:t>the</a:t>
            </a:r>
            <a:r>
              <a:rPr dirty="0" sz="3200" spc="-55">
                <a:latin typeface="Palatino Linotype"/>
                <a:cs typeface="Palatino Linotype"/>
              </a:rPr>
              <a:t> </a:t>
            </a:r>
            <a:r>
              <a:rPr dirty="0" sz="3200">
                <a:latin typeface="Palatino Linotype"/>
                <a:cs typeface="Palatino Linotype"/>
              </a:rPr>
              <a:t>Question</a:t>
            </a:r>
            <a:r>
              <a:rPr dirty="0" sz="3200" spc="-55">
                <a:latin typeface="Palatino Linotype"/>
                <a:cs typeface="Palatino Linotype"/>
              </a:rPr>
              <a:t> </a:t>
            </a:r>
            <a:r>
              <a:rPr dirty="0" sz="3200" spc="-25">
                <a:latin typeface="Palatino Linotype"/>
                <a:cs typeface="Palatino Linotype"/>
              </a:rPr>
              <a:t>Box </a:t>
            </a:r>
            <a:r>
              <a:rPr dirty="0" sz="3200">
                <a:latin typeface="Palatino Linotype"/>
                <a:cs typeface="Palatino Linotype"/>
              </a:rPr>
              <a:t>for</a:t>
            </a:r>
            <a:r>
              <a:rPr dirty="0" sz="3200" spc="-45">
                <a:latin typeface="Palatino Linotype"/>
                <a:cs typeface="Palatino Linotype"/>
              </a:rPr>
              <a:t> </a:t>
            </a:r>
            <a:r>
              <a:rPr dirty="0" sz="3200">
                <a:latin typeface="Palatino Linotype"/>
                <a:cs typeface="Palatino Linotype"/>
              </a:rPr>
              <a:t>a</a:t>
            </a:r>
            <a:r>
              <a:rPr dirty="0" sz="3200" spc="-40">
                <a:latin typeface="Palatino Linotype"/>
                <a:cs typeface="Palatino Linotype"/>
              </a:rPr>
              <a:t> </a:t>
            </a:r>
            <a:r>
              <a:rPr dirty="0" sz="3200">
                <a:latin typeface="Palatino Linotype"/>
                <a:cs typeface="Palatino Linotype"/>
              </a:rPr>
              <a:t>Q&amp;A</a:t>
            </a:r>
            <a:r>
              <a:rPr dirty="0" sz="3200" spc="-200">
                <a:latin typeface="Palatino Linotype"/>
                <a:cs typeface="Palatino Linotype"/>
              </a:rPr>
              <a:t> </a:t>
            </a:r>
            <a:r>
              <a:rPr dirty="0" sz="3200">
                <a:latin typeface="Palatino Linotype"/>
                <a:cs typeface="Palatino Linotype"/>
              </a:rPr>
              <a:t>session</a:t>
            </a:r>
            <a:r>
              <a:rPr dirty="0" sz="3200" spc="-5">
                <a:latin typeface="Palatino Linotype"/>
                <a:cs typeface="Palatino Linotype"/>
              </a:rPr>
              <a:t> </a:t>
            </a:r>
            <a:r>
              <a:rPr dirty="0" sz="3200">
                <a:latin typeface="Palatino Linotype"/>
                <a:cs typeface="Palatino Linotype"/>
              </a:rPr>
              <a:t>at</a:t>
            </a:r>
            <a:r>
              <a:rPr dirty="0" sz="3200" spc="-25">
                <a:latin typeface="Palatino Linotype"/>
                <a:cs typeface="Palatino Linotype"/>
              </a:rPr>
              <a:t> </a:t>
            </a:r>
            <a:r>
              <a:rPr dirty="0" sz="3200">
                <a:latin typeface="Palatino Linotype"/>
                <a:cs typeface="Palatino Linotype"/>
              </a:rPr>
              <a:t>the</a:t>
            </a:r>
            <a:r>
              <a:rPr dirty="0" sz="3200" spc="-20">
                <a:latin typeface="Palatino Linotype"/>
                <a:cs typeface="Palatino Linotype"/>
              </a:rPr>
              <a:t> </a:t>
            </a:r>
            <a:r>
              <a:rPr dirty="0" sz="3200">
                <a:latin typeface="Palatino Linotype"/>
                <a:cs typeface="Palatino Linotype"/>
              </a:rPr>
              <a:t>end</a:t>
            </a:r>
            <a:r>
              <a:rPr dirty="0" sz="3200" spc="-40">
                <a:latin typeface="Palatino Linotype"/>
                <a:cs typeface="Palatino Linotype"/>
              </a:rPr>
              <a:t> </a:t>
            </a:r>
            <a:r>
              <a:rPr dirty="0" sz="3200">
                <a:latin typeface="Palatino Linotype"/>
                <a:cs typeface="Palatino Linotype"/>
              </a:rPr>
              <a:t>of</a:t>
            </a:r>
            <a:r>
              <a:rPr dirty="0" sz="3200" spc="-30">
                <a:latin typeface="Palatino Linotype"/>
                <a:cs typeface="Palatino Linotype"/>
              </a:rPr>
              <a:t> </a:t>
            </a:r>
            <a:r>
              <a:rPr dirty="0" sz="3200" spc="-25">
                <a:latin typeface="Palatino Linotype"/>
                <a:cs typeface="Palatino Linotype"/>
              </a:rPr>
              <a:t>the </a:t>
            </a:r>
            <a:r>
              <a:rPr dirty="0" sz="3200" spc="-10">
                <a:latin typeface="Palatino Linotype"/>
                <a:cs typeface="Palatino Linotype"/>
              </a:rPr>
              <a:t>presentation</a:t>
            </a:r>
            <a:endParaRPr sz="3200">
              <a:latin typeface="Palatino Linotype"/>
              <a:cs typeface="Palatino Linotype"/>
            </a:endParaRPr>
          </a:p>
          <a:p>
            <a:pPr marL="355600" marR="430530" indent="-342900">
              <a:lnSpc>
                <a:spcPct val="100000"/>
              </a:lnSpc>
              <a:spcBef>
                <a:spcPts val="770"/>
              </a:spcBef>
              <a:buClr>
                <a:srgbClr val="790925"/>
              </a:buClr>
              <a:buSzPct val="84375"/>
              <a:buFont typeface="Arial"/>
              <a:buChar char="•"/>
              <a:tabLst>
                <a:tab pos="355600" algn="l"/>
              </a:tabLst>
            </a:pPr>
            <a:r>
              <a:rPr dirty="0" sz="3200" spc="-10">
                <a:latin typeface="Palatino Linotype"/>
                <a:cs typeface="Palatino Linotype"/>
              </a:rPr>
              <a:t>Workshop</a:t>
            </a:r>
            <a:r>
              <a:rPr dirty="0" sz="3200" spc="-70">
                <a:latin typeface="Palatino Linotype"/>
                <a:cs typeface="Palatino Linotype"/>
              </a:rPr>
              <a:t> </a:t>
            </a:r>
            <a:r>
              <a:rPr dirty="0" sz="3200">
                <a:latin typeface="Palatino Linotype"/>
                <a:cs typeface="Palatino Linotype"/>
              </a:rPr>
              <a:t>recording</a:t>
            </a:r>
            <a:r>
              <a:rPr dirty="0" sz="3200" spc="-80">
                <a:latin typeface="Palatino Linotype"/>
                <a:cs typeface="Palatino Linotype"/>
              </a:rPr>
              <a:t> </a:t>
            </a:r>
            <a:r>
              <a:rPr dirty="0" sz="3200">
                <a:latin typeface="Palatino Linotype"/>
                <a:cs typeface="Palatino Linotype"/>
              </a:rPr>
              <a:t>and</a:t>
            </a:r>
            <a:r>
              <a:rPr dirty="0" sz="3200" spc="-65">
                <a:latin typeface="Palatino Linotype"/>
                <a:cs typeface="Palatino Linotype"/>
              </a:rPr>
              <a:t> </a:t>
            </a:r>
            <a:r>
              <a:rPr dirty="0" sz="3200" spc="-10">
                <a:latin typeface="Palatino Linotype"/>
                <a:cs typeface="Palatino Linotype"/>
              </a:rPr>
              <a:t>presentation </a:t>
            </a:r>
            <a:r>
              <a:rPr dirty="0" sz="3200">
                <a:latin typeface="Palatino Linotype"/>
                <a:cs typeface="Palatino Linotype"/>
              </a:rPr>
              <a:t>materials</a:t>
            </a:r>
            <a:r>
              <a:rPr dirty="0" sz="3200" spc="-45">
                <a:latin typeface="Palatino Linotype"/>
                <a:cs typeface="Palatino Linotype"/>
              </a:rPr>
              <a:t> </a:t>
            </a:r>
            <a:r>
              <a:rPr dirty="0" sz="3200">
                <a:latin typeface="Palatino Linotype"/>
                <a:cs typeface="Palatino Linotype"/>
              </a:rPr>
              <a:t>will</a:t>
            </a:r>
            <a:r>
              <a:rPr dirty="0" sz="3200" spc="-30">
                <a:latin typeface="Palatino Linotype"/>
                <a:cs typeface="Palatino Linotype"/>
              </a:rPr>
              <a:t> </a:t>
            </a:r>
            <a:r>
              <a:rPr dirty="0" sz="3200">
                <a:latin typeface="Palatino Linotype"/>
                <a:cs typeface="Palatino Linotype"/>
              </a:rPr>
              <a:t>be</a:t>
            </a:r>
            <a:r>
              <a:rPr dirty="0" sz="3200" spc="-30">
                <a:latin typeface="Palatino Linotype"/>
                <a:cs typeface="Palatino Linotype"/>
              </a:rPr>
              <a:t> </a:t>
            </a:r>
            <a:r>
              <a:rPr dirty="0" sz="3200">
                <a:latin typeface="Palatino Linotype"/>
                <a:cs typeface="Palatino Linotype"/>
              </a:rPr>
              <a:t>made</a:t>
            </a:r>
            <a:r>
              <a:rPr dirty="0" sz="3200" spc="-55">
                <a:latin typeface="Palatino Linotype"/>
                <a:cs typeface="Palatino Linotype"/>
              </a:rPr>
              <a:t> </a:t>
            </a:r>
            <a:r>
              <a:rPr dirty="0" sz="3200" spc="-10">
                <a:latin typeface="Palatino Linotype"/>
                <a:cs typeface="Palatino Linotype"/>
              </a:rPr>
              <a:t>available</a:t>
            </a:r>
            <a:endParaRPr sz="3200">
              <a:latin typeface="Palatino Linotype"/>
              <a:cs typeface="Palatino Linotype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lr>
                <a:srgbClr val="790925"/>
              </a:buClr>
              <a:buSzPct val="84375"/>
              <a:buFont typeface="Arial"/>
              <a:buChar char="•"/>
              <a:tabLst>
                <a:tab pos="355600" algn="l"/>
              </a:tabLst>
            </a:pPr>
            <a:r>
              <a:rPr dirty="0" sz="3200">
                <a:latin typeface="Palatino Linotype"/>
                <a:cs typeface="Palatino Linotype"/>
              </a:rPr>
              <a:t>Survey</a:t>
            </a:r>
            <a:r>
              <a:rPr dirty="0" sz="3200" spc="-70">
                <a:latin typeface="Palatino Linotype"/>
                <a:cs typeface="Palatino Linotype"/>
              </a:rPr>
              <a:t> </a:t>
            </a:r>
            <a:r>
              <a:rPr dirty="0" sz="3200">
                <a:latin typeface="Palatino Linotype"/>
                <a:cs typeface="Palatino Linotype"/>
              </a:rPr>
              <a:t>will</a:t>
            </a:r>
            <a:r>
              <a:rPr dirty="0" sz="3200" spc="-60">
                <a:latin typeface="Palatino Linotype"/>
                <a:cs typeface="Palatino Linotype"/>
              </a:rPr>
              <a:t> </a:t>
            </a:r>
            <a:r>
              <a:rPr dirty="0" sz="3200">
                <a:latin typeface="Palatino Linotype"/>
                <a:cs typeface="Palatino Linotype"/>
              </a:rPr>
              <a:t>be</a:t>
            </a:r>
            <a:r>
              <a:rPr dirty="0" sz="3200" spc="-55">
                <a:latin typeface="Palatino Linotype"/>
                <a:cs typeface="Palatino Linotype"/>
              </a:rPr>
              <a:t> </a:t>
            </a:r>
            <a:r>
              <a:rPr dirty="0" sz="3200">
                <a:latin typeface="Palatino Linotype"/>
                <a:cs typeface="Palatino Linotype"/>
              </a:rPr>
              <a:t>made</a:t>
            </a:r>
            <a:r>
              <a:rPr dirty="0" sz="3200" spc="-75">
                <a:latin typeface="Palatino Linotype"/>
                <a:cs typeface="Palatino Linotype"/>
              </a:rPr>
              <a:t> </a:t>
            </a:r>
            <a:r>
              <a:rPr dirty="0" sz="3200">
                <a:latin typeface="Palatino Linotype"/>
                <a:cs typeface="Palatino Linotype"/>
              </a:rPr>
              <a:t>available</a:t>
            </a:r>
            <a:r>
              <a:rPr dirty="0" sz="3200" spc="-70">
                <a:latin typeface="Palatino Linotype"/>
                <a:cs typeface="Palatino Linotype"/>
              </a:rPr>
              <a:t> </a:t>
            </a:r>
            <a:r>
              <a:rPr dirty="0" sz="3200">
                <a:latin typeface="Palatino Linotype"/>
                <a:cs typeface="Palatino Linotype"/>
              </a:rPr>
              <a:t>at</a:t>
            </a:r>
            <a:r>
              <a:rPr dirty="0" sz="3200" spc="-50">
                <a:latin typeface="Palatino Linotype"/>
                <a:cs typeface="Palatino Linotype"/>
              </a:rPr>
              <a:t> </a:t>
            </a:r>
            <a:r>
              <a:rPr dirty="0" sz="3200">
                <a:latin typeface="Palatino Linotype"/>
                <a:cs typeface="Palatino Linotype"/>
              </a:rPr>
              <a:t>the</a:t>
            </a:r>
            <a:r>
              <a:rPr dirty="0" sz="3200" spc="-55">
                <a:latin typeface="Palatino Linotype"/>
                <a:cs typeface="Palatino Linotype"/>
              </a:rPr>
              <a:t> </a:t>
            </a:r>
            <a:r>
              <a:rPr dirty="0" sz="3200" spc="-25">
                <a:latin typeface="Palatino Linotype"/>
                <a:cs typeface="Palatino Linotype"/>
              </a:rPr>
              <a:t>end </a:t>
            </a:r>
            <a:r>
              <a:rPr dirty="0" sz="3200">
                <a:latin typeface="Palatino Linotype"/>
                <a:cs typeface="Palatino Linotype"/>
              </a:rPr>
              <a:t>of</a:t>
            </a:r>
            <a:r>
              <a:rPr dirty="0" sz="3200" spc="-25">
                <a:latin typeface="Palatino Linotype"/>
                <a:cs typeface="Palatino Linotype"/>
              </a:rPr>
              <a:t> </a:t>
            </a:r>
            <a:r>
              <a:rPr dirty="0" sz="3200">
                <a:latin typeface="Palatino Linotype"/>
                <a:cs typeface="Palatino Linotype"/>
              </a:rPr>
              <a:t>the</a:t>
            </a:r>
            <a:r>
              <a:rPr dirty="0" sz="3200" spc="-15">
                <a:latin typeface="Palatino Linotype"/>
                <a:cs typeface="Palatino Linotype"/>
              </a:rPr>
              <a:t> </a:t>
            </a:r>
            <a:r>
              <a:rPr dirty="0" sz="3200" spc="-10">
                <a:latin typeface="Palatino Linotype"/>
                <a:cs typeface="Palatino Linotype"/>
              </a:rPr>
              <a:t>presentation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68929" y="373125"/>
            <a:ext cx="340931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Housekeeping</a:t>
            </a:r>
            <a:endParaRPr sz="4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8209" y="4172084"/>
            <a:ext cx="4289104" cy="116989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0" y="6128003"/>
            <a:ext cx="1143000" cy="5715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1741" y="1245326"/>
            <a:ext cx="7314830" cy="2041473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94749" y="3674364"/>
            <a:ext cx="3916679" cy="1320165"/>
            <a:chOff x="394749" y="3674364"/>
            <a:chExt cx="3916679" cy="1320165"/>
          </a:xfrm>
        </p:grpSpPr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4749" y="3674364"/>
              <a:ext cx="3279614" cy="13196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30168" y="3724656"/>
              <a:ext cx="681227" cy="68122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9206" rIns="0" bIns="0" rtlCol="0" vert="horz">
            <a:spAutoFit/>
          </a:bodyPr>
          <a:lstStyle/>
          <a:p>
            <a:pPr marL="2548255">
              <a:lnSpc>
                <a:spcPct val="100000"/>
              </a:lnSpc>
              <a:spcBef>
                <a:spcPts val="100"/>
              </a:spcBef>
            </a:pPr>
            <a:r>
              <a:rPr dirty="0" sz="3000"/>
              <a:t>Before</a:t>
            </a:r>
            <a:r>
              <a:rPr dirty="0" sz="3000" spc="-25"/>
              <a:t> </a:t>
            </a:r>
            <a:r>
              <a:rPr dirty="0" sz="3000"/>
              <a:t>-</a:t>
            </a:r>
            <a:r>
              <a:rPr dirty="0" sz="3000" spc="-5"/>
              <a:t> </a:t>
            </a:r>
            <a:r>
              <a:rPr dirty="0" sz="3000" spc="-10"/>
              <a:t>WEAAD</a:t>
            </a:r>
            <a:endParaRPr sz="3000"/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7308" y="1211165"/>
            <a:ext cx="448887" cy="46980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05700" y="5964936"/>
            <a:ext cx="1143000" cy="56997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8400" y="838200"/>
            <a:ext cx="4019042" cy="491178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2803" rIns="0" bIns="0" rtlCol="0" vert="horz">
            <a:spAutoFit/>
          </a:bodyPr>
          <a:lstStyle/>
          <a:p>
            <a:pPr marL="2637155">
              <a:lnSpc>
                <a:spcPct val="100000"/>
              </a:lnSpc>
              <a:spcBef>
                <a:spcPts val="100"/>
              </a:spcBef>
            </a:pPr>
            <a:r>
              <a:rPr dirty="0" sz="3000"/>
              <a:t>After</a:t>
            </a:r>
            <a:r>
              <a:rPr dirty="0" sz="3000" spc="-25"/>
              <a:t> </a:t>
            </a:r>
            <a:r>
              <a:rPr dirty="0" sz="3000"/>
              <a:t>-</a:t>
            </a:r>
            <a:r>
              <a:rPr dirty="0" sz="3000" spc="-20"/>
              <a:t> WEAAD</a:t>
            </a:r>
            <a:endParaRPr sz="3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0" y="6128004"/>
            <a:ext cx="1143000" cy="571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4417" y="2205050"/>
            <a:ext cx="4077335" cy="711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Planning </a:t>
            </a:r>
            <a:r>
              <a:rPr dirty="0" spc="-10"/>
              <a:t>Posts!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472" y="170252"/>
            <a:ext cx="6041239" cy="126796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038350" y="5461203"/>
            <a:ext cx="493395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0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3"/>
              </a:rPr>
              <a:t>https://ncea.acl.gov/Resources/STEAP.aspx</a:t>
            </a:r>
            <a:endParaRPr sz="2000">
              <a:latin typeface="Palatino Linotype"/>
              <a:cs typeface="Palatino Linotype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20000" y="6128003"/>
            <a:ext cx="1143000" cy="571500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589787" y="1405127"/>
            <a:ext cx="8404860" cy="4316095"/>
            <a:chOff x="589787" y="1405127"/>
            <a:chExt cx="8404860" cy="4316095"/>
          </a:xfrm>
        </p:grpSpPr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9787" y="1405127"/>
              <a:ext cx="4151376" cy="407060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4859" y="1600199"/>
              <a:ext cx="3581400" cy="350062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14672" y="1557477"/>
              <a:ext cx="4379976" cy="416356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09743" y="1752600"/>
              <a:ext cx="3810000" cy="35935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143000"/>
            <a:ext cx="6248400" cy="41148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0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/>
              <a:t>April-</a:t>
            </a:r>
            <a:r>
              <a:rPr dirty="0" sz="2700" spc="-95"/>
              <a:t> </a:t>
            </a:r>
            <a:r>
              <a:rPr dirty="0" sz="2700"/>
              <a:t>National</a:t>
            </a:r>
            <a:r>
              <a:rPr dirty="0" sz="2700" spc="-80"/>
              <a:t> </a:t>
            </a:r>
            <a:r>
              <a:rPr dirty="0" sz="2700"/>
              <a:t>Public</a:t>
            </a:r>
            <a:r>
              <a:rPr dirty="0" sz="2700" spc="-85"/>
              <a:t> </a:t>
            </a:r>
            <a:r>
              <a:rPr dirty="0" sz="2700"/>
              <a:t>Health</a:t>
            </a:r>
            <a:r>
              <a:rPr dirty="0" sz="2700" spc="-90"/>
              <a:t> </a:t>
            </a:r>
            <a:r>
              <a:rPr dirty="0" sz="2700" spc="-20"/>
              <a:t>Week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0" y="6128003"/>
            <a:ext cx="1143000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1066800"/>
            <a:ext cx="4843272" cy="4419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790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/>
              <a:t>September</a:t>
            </a:r>
            <a:r>
              <a:rPr dirty="0" sz="2500" spc="-80"/>
              <a:t> </a:t>
            </a:r>
            <a:r>
              <a:rPr dirty="0" sz="2500"/>
              <a:t>–</a:t>
            </a:r>
            <a:r>
              <a:rPr dirty="0" sz="2500" spc="-85"/>
              <a:t> </a:t>
            </a:r>
            <a:r>
              <a:rPr dirty="0" sz="2500"/>
              <a:t>National</a:t>
            </a:r>
            <a:r>
              <a:rPr dirty="0" sz="2500" spc="-70"/>
              <a:t> </a:t>
            </a:r>
            <a:r>
              <a:rPr dirty="0" sz="2500"/>
              <a:t>Senior</a:t>
            </a:r>
            <a:r>
              <a:rPr dirty="0" sz="2500" spc="-95"/>
              <a:t> </a:t>
            </a:r>
            <a:r>
              <a:rPr dirty="0" sz="2500"/>
              <a:t>Center</a:t>
            </a:r>
            <a:r>
              <a:rPr dirty="0" sz="2500" spc="-80"/>
              <a:t> </a:t>
            </a:r>
            <a:r>
              <a:rPr dirty="0" sz="2500" spc="-10"/>
              <a:t>Month</a:t>
            </a:r>
            <a:endParaRPr sz="25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0" y="6128003"/>
            <a:ext cx="1143000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9533" y="1830166"/>
            <a:ext cx="5922805" cy="311827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790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/>
              <a:t>September</a:t>
            </a:r>
            <a:r>
              <a:rPr dirty="0" sz="2500" spc="-80"/>
              <a:t> </a:t>
            </a:r>
            <a:r>
              <a:rPr dirty="0" sz="2500"/>
              <a:t>–</a:t>
            </a:r>
            <a:r>
              <a:rPr dirty="0" sz="2500" spc="-90"/>
              <a:t> </a:t>
            </a:r>
            <a:r>
              <a:rPr dirty="0" sz="2500"/>
              <a:t>National</a:t>
            </a:r>
            <a:r>
              <a:rPr dirty="0" sz="2500" spc="-65"/>
              <a:t> </a:t>
            </a:r>
            <a:r>
              <a:rPr dirty="0" sz="2500"/>
              <a:t>Falls</a:t>
            </a:r>
            <a:r>
              <a:rPr dirty="0" sz="2500" spc="-85"/>
              <a:t> </a:t>
            </a:r>
            <a:r>
              <a:rPr dirty="0" sz="2500"/>
              <a:t>Prevention</a:t>
            </a:r>
            <a:r>
              <a:rPr dirty="0" sz="2500" spc="-80"/>
              <a:t> </a:t>
            </a:r>
            <a:r>
              <a:rPr dirty="0" sz="2500" spc="-20"/>
              <a:t>Awareness</a:t>
            </a:r>
            <a:r>
              <a:rPr dirty="0" sz="2500" spc="-70"/>
              <a:t> </a:t>
            </a:r>
            <a:r>
              <a:rPr dirty="0" sz="2500" spc="-25"/>
              <a:t>Day</a:t>
            </a:r>
            <a:endParaRPr sz="25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0" y="6128003"/>
            <a:ext cx="1143000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943355"/>
            <a:ext cx="5715000" cy="484936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0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/>
              <a:t>October</a:t>
            </a:r>
            <a:r>
              <a:rPr dirty="0" sz="2700" spc="-75"/>
              <a:t> </a:t>
            </a:r>
            <a:r>
              <a:rPr dirty="0" sz="2700"/>
              <a:t>–</a:t>
            </a:r>
            <a:r>
              <a:rPr dirty="0" sz="2700" spc="-75"/>
              <a:t> </a:t>
            </a:r>
            <a:r>
              <a:rPr dirty="0" sz="2700"/>
              <a:t>Domestic</a:t>
            </a:r>
            <a:r>
              <a:rPr dirty="0" sz="2700" spc="-70"/>
              <a:t> </a:t>
            </a:r>
            <a:r>
              <a:rPr dirty="0" sz="2700" spc="-10"/>
              <a:t>Violence</a:t>
            </a:r>
            <a:r>
              <a:rPr dirty="0" sz="2700" spc="-75"/>
              <a:t> </a:t>
            </a:r>
            <a:r>
              <a:rPr dirty="0" sz="2700" spc="-20"/>
              <a:t>Awareness</a:t>
            </a:r>
            <a:r>
              <a:rPr dirty="0" sz="2700" spc="-85"/>
              <a:t> </a:t>
            </a:r>
            <a:r>
              <a:rPr dirty="0" sz="2700" spc="-20"/>
              <a:t>Month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0" y="6128003"/>
            <a:ext cx="1143000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55600" marR="581660" indent="-342900">
              <a:lnSpc>
                <a:spcPct val="100000"/>
              </a:lnSpc>
              <a:spcBef>
                <a:spcPts val="105"/>
              </a:spcBef>
              <a:buClr>
                <a:srgbClr val="790925"/>
              </a:buClr>
              <a:buSzPct val="85000"/>
              <a:buFont typeface="Arial"/>
              <a:buChar char="•"/>
              <a:tabLst>
                <a:tab pos="355600" algn="l"/>
              </a:tabLst>
            </a:pPr>
            <a:r>
              <a:rPr dirty="0"/>
              <a:t>Use</a:t>
            </a:r>
            <a:r>
              <a:rPr dirty="0" spc="-30"/>
              <a:t> </a:t>
            </a:r>
            <a:r>
              <a:rPr dirty="0"/>
              <a:t>“we”,</a:t>
            </a:r>
            <a:r>
              <a:rPr dirty="0" spc="-45"/>
              <a:t> </a:t>
            </a:r>
            <a:r>
              <a:rPr dirty="0"/>
              <a:t>“us”,</a:t>
            </a:r>
            <a:r>
              <a:rPr dirty="0" spc="-55"/>
              <a:t> </a:t>
            </a:r>
            <a:r>
              <a:rPr dirty="0"/>
              <a:t>“all”,</a:t>
            </a:r>
            <a:r>
              <a:rPr dirty="0" spc="-55"/>
              <a:t> </a:t>
            </a:r>
            <a:r>
              <a:rPr dirty="0"/>
              <a:t>“everyone”</a:t>
            </a:r>
            <a:r>
              <a:rPr dirty="0" spc="-40"/>
              <a:t> </a:t>
            </a:r>
            <a:r>
              <a:rPr dirty="0"/>
              <a:t>when</a:t>
            </a:r>
            <a:r>
              <a:rPr dirty="0" spc="-45"/>
              <a:t> </a:t>
            </a:r>
            <a:r>
              <a:rPr dirty="0"/>
              <a:t>discussing</a:t>
            </a:r>
            <a:r>
              <a:rPr dirty="0" spc="-45"/>
              <a:t> </a:t>
            </a:r>
            <a:r>
              <a:rPr dirty="0"/>
              <a:t>aging</a:t>
            </a:r>
            <a:r>
              <a:rPr dirty="0" spc="-35"/>
              <a:t> </a:t>
            </a:r>
            <a:r>
              <a:rPr dirty="0" spc="-25"/>
              <a:t>and </a:t>
            </a:r>
            <a:r>
              <a:rPr dirty="0" spc="-10"/>
              <a:t>solutions.</a:t>
            </a:r>
          </a:p>
          <a:p>
            <a:pPr lvl="1" marL="756285" indent="-286385">
              <a:lnSpc>
                <a:spcPct val="100000"/>
              </a:lnSpc>
              <a:spcBef>
                <a:spcPts val="480"/>
              </a:spcBef>
              <a:buClr>
                <a:srgbClr val="790925"/>
              </a:buClr>
              <a:buSzPct val="85000"/>
              <a:buFont typeface="Arial"/>
              <a:buChar char="•"/>
              <a:tabLst>
                <a:tab pos="756285" algn="l"/>
              </a:tabLst>
            </a:pPr>
            <a:r>
              <a:rPr dirty="0" sz="2000">
                <a:latin typeface="Palatino Linotype"/>
                <a:cs typeface="Palatino Linotype"/>
              </a:rPr>
              <a:t>Examples:</a:t>
            </a:r>
            <a:r>
              <a:rPr dirty="0" sz="2000" spc="-40">
                <a:latin typeface="Palatino Linotype"/>
                <a:cs typeface="Palatino Linotype"/>
              </a:rPr>
              <a:t> </a:t>
            </a:r>
            <a:r>
              <a:rPr dirty="0" sz="2000" spc="-20">
                <a:latin typeface="Palatino Linotype"/>
                <a:cs typeface="Palatino Linotype"/>
              </a:rPr>
              <a:t>“We</a:t>
            </a:r>
            <a:r>
              <a:rPr dirty="0" sz="2000" spc="-45">
                <a:latin typeface="Palatino Linotype"/>
                <a:cs typeface="Palatino Linotype"/>
              </a:rPr>
              <a:t> </a:t>
            </a:r>
            <a:r>
              <a:rPr dirty="0" sz="2000">
                <a:latin typeface="Palatino Linotype"/>
                <a:cs typeface="Palatino Linotype"/>
              </a:rPr>
              <a:t>can</a:t>
            </a:r>
            <a:r>
              <a:rPr dirty="0" sz="2000" spc="-40">
                <a:latin typeface="Palatino Linotype"/>
                <a:cs typeface="Palatino Linotype"/>
              </a:rPr>
              <a:t> </a:t>
            </a:r>
            <a:r>
              <a:rPr dirty="0" sz="2000">
                <a:latin typeface="Palatino Linotype"/>
                <a:cs typeface="Palatino Linotype"/>
              </a:rPr>
              <a:t>prevent</a:t>
            </a:r>
            <a:r>
              <a:rPr dirty="0" sz="2000" spc="-50">
                <a:latin typeface="Palatino Linotype"/>
                <a:cs typeface="Palatino Linotype"/>
              </a:rPr>
              <a:t> </a:t>
            </a:r>
            <a:r>
              <a:rPr dirty="0" sz="2000">
                <a:latin typeface="Palatino Linotype"/>
                <a:cs typeface="Palatino Linotype"/>
              </a:rPr>
              <a:t>elder</a:t>
            </a:r>
            <a:r>
              <a:rPr dirty="0" sz="2000" spc="-30">
                <a:latin typeface="Palatino Linotype"/>
                <a:cs typeface="Palatino Linotype"/>
              </a:rPr>
              <a:t> </a:t>
            </a:r>
            <a:r>
              <a:rPr dirty="0" sz="2000">
                <a:latin typeface="Palatino Linotype"/>
                <a:cs typeface="Palatino Linotype"/>
              </a:rPr>
              <a:t>abuse</a:t>
            </a:r>
            <a:r>
              <a:rPr dirty="0" sz="2000" spc="-40">
                <a:latin typeface="Palatino Linotype"/>
                <a:cs typeface="Palatino Linotype"/>
              </a:rPr>
              <a:t> </a:t>
            </a:r>
            <a:r>
              <a:rPr dirty="0" sz="2000">
                <a:latin typeface="Palatino Linotype"/>
                <a:cs typeface="Palatino Linotype"/>
              </a:rPr>
              <a:t>by…”,</a:t>
            </a:r>
            <a:r>
              <a:rPr dirty="0" sz="2000" spc="-40">
                <a:latin typeface="Palatino Linotype"/>
                <a:cs typeface="Palatino Linotype"/>
              </a:rPr>
              <a:t> </a:t>
            </a:r>
            <a:r>
              <a:rPr dirty="0" sz="2000">
                <a:latin typeface="Palatino Linotype"/>
                <a:cs typeface="Palatino Linotype"/>
              </a:rPr>
              <a:t>“…as</a:t>
            </a:r>
            <a:r>
              <a:rPr dirty="0" sz="2000" spc="-50">
                <a:latin typeface="Palatino Linotype"/>
                <a:cs typeface="Palatino Linotype"/>
              </a:rPr>
              <a:t> </a:t>
            </a:r>
            <a:r>
              <a:rPr dirty="0" sz="2000">
                <a:latin typeface="Palatino Linotype"/>
                <a:cs typeface="Palatino Linotype"/>
              </a:rPr>
              <a:t>we</a:t>
            </a:r>
            <a:r>
              <a:rPr dirty="0" sz="2000" spc="-45">
                <a:latin typeface="Palatino Linotype"/>
                <a:cs typeface="Palatino Linotype"/>
              </a:rPr>
              <a:t> </a:t>
            </a:r>
            <a:r>
              <a:rPr dirty="0" sz="2000" spc="-20">
                <a:latin typeface="Palatino Linotype"/>
                <a:cs typeface="Palatino Linotype"/>
              </a:rPr>
              <a:t>age.”</a:t>
            </a:r>
            <a:endParaRPr sz="2000">
              <a:latin typeface="Palatino Linotype"/>
              <a:cs typeface="Palatino Linotype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Clr>
                <a:srgbClr val="790925"/>
              </a:buClr>
              <a:buSzPct val="85000"/>
              <a:buFont typeface="Arial"/>
              <a:buChar char="•"/>
              <a:tabLst>
                <a:tab pos="354965" algn="l"/>
              </a:tabLst>
            </a:pPr>
            <a:r>
              <a:rPr dirty="0" spc="-20"/>
              <a:t>Avoid</a:t>
            </a:r>
            <a:r>
              <a:rPr dirty="0" spc="-40"/>
              <a:t> </a:t>
            </a:r>
            <a:r>
              <a:rPr dirty="0"/>
              <a:t>triggering</a:t>
            </a:r>
            <a:r>
              <a:rPr dirty="0" spc="-55"/>
              <a:t> </a:t>
            </a:r>
            <a:r>
              <a:rPr dirty="0"/>
              <a:t>images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the</a:t>
            </a:r>
            <a:r>
              <a:rPr dirty="0" spc="-30"/>
              <a:t> </a:t>
            </a:r>
            <a:r>
              <a:rPr dirty="0"/>
              <a:t>using</a:t>
            </a:r>
            <a:r>
              <a:rPr dirty="0" spc="-50"/>
              <a:t> </a:t>
            </a:r>
            <a:r>
              <a:rPr dirty="0"/>
              <a:t>the</a:t>
            </a:r>
            <a:r>
              <a:rPr dirty="0" spc="-30"/>
              <a:t> </a:t>
            </a:r>
            <a:r>
              <a:rPr dirty="0"/>
              <a:t>word</a:t>
            </a:r>
            <a:r>
              <a:rPr dirty="0" spc="-45"/>
              <a:t> </a:t>
            </a:r>
            <a:r>
              <a:rPr dirty="0"/>
              <a:t>“vulnerable”</a:t>
            </a:r>
            <a:r>
              <a:rPr dirty="0" spc="-55"/>
              <a:t> </a:t>
            </a:r>
            <a:r>
              <a:rPr dirty="0" spc="-25"/>
              <a:t>to</a:t>
            </a:r>
          </a:p>
          <a:p>
            <a:pPr marL="355600">
              <a:lnSpc>
                <a:spcPct val="100000"/>
              </a:lnSpc>
            </a:pPr>
            <a:r>
              <a:rPr dirty="0"/>
              <a:t>describe</a:t>
            </a:r>
            <a:r>
              <a:rPr dirty="0" spc="-30"/>
              <a:t> </a:t>
            </a:r>
            <a:r>
              <a:rPr dirty="0"/>
              <a:t>older</a:t>
            </a:r>
            <a:r>
              <a:rPr dirty="0" spc="-35"/>
              <a:t> </a:t>
            </a:r>
            <a:r>
              <a:rPr dirty="0" spc="-10"/>
              <a:t>adults.</a:t>
            </a:r>
          </a:p>
          <a:p>
            <a:pPr marL="355600" marR="5080" indent="-342900">
              <a:lnSpc>
                <a:spcPct val="100000"/>
              </a:lnSpc>
              <a:spcBef>
                <a:spcPts val="484"/>
              </a:spcBef>
              <a:buClr>
                <a:srgbClr val="790925"/>
              </a:buClr>
              <a:buSzPct val="85000"/>
              <a:buFont typeface="Arial"/>
              <a:buChar char="•"/>
              <a:tabLst>
                <a:tab pos="355600" algn="l"/>
              </a:tabLst>
            </a:pPr>
            <a:r>
              <a:rPr dirty="0"/>
              <a:t>Use</a:t>
            </a:r>
            <a:r>
              <a:rPr dirty="0" spc="-5"/>
              <a:t> </a:t>
            </a:r>
            <a:r>
              <a:rPr dirty="0" spc="-10"/>
              <a:t>person-</a:t>
            </a:r>
            <a:r>
              <a:rPr dirty="0"/>
              <a:t>first</a:t>
            </a:r>
            <a:r>
              <a:rPr dirty="0" spc="-40"/>
              <a:t> </a:t>
            </a:r>
            <a:r>
              <a:rPr dirty="0"/>
              <a:t>language</a:t>
            </a:r>
            <a:r>
              <a:rPr dirty="0" spc="-40"/>
              <a:t> </a:t>
            </a:r>
            <a:r>
              <a:rPr dirty="0"/>
              <a:t>to</a:t>
            </a:r>
            <a:r>
              <a:rPr dirty="0" spc="-20"/>
              <a:t> </a:t>
            </a:r>
            <a:r>
              <a:rPr dirty="0"/>
              <a:t>avoid</a:t>
            </a:r>
            <a:r>
              <a:rPr dirty="0" spc="-10"/>
              <a:t> </a:t>
            </a:r>
            <a:r>
              <a:rPr dirty="0"/>
              <a:t>“otherizing”</a:t>
            </a:r>
            <a:r>
              <a:rPr dirty="0" spc="-45"/>
              <a:t> </a:t>
            </a:r>
            <a:r>
              <a:rPr dirty="0"/>
              <a:t>or</a:t>
            </a:r>
            <a:r>
              <a:rPr dirty="0" spc="480"/>
              <a:t> </a:t>
            </a:r>
            <a:r>
              <a:rPr dirty="0" spc="-10"/>
              <a:t>“vulnerability” stereotypes.</a:t>
            </a:r>
          </a:p>
          <a:p>
            <a:pPr lvl="1" marL="756285" indent="-286385">
              <a:lnSpc>
                <a:spcPct val="100000"/>
              </a:lnSpc>
              <a:spcBef>
                <a:spcPts val="475"/>
              </a:spcBef>
              <a:buClr>
                <a:srgbClr val="790925"/>
              </a:buClr>
              <a:buSzPct val="85000"/>
              <a:buFont typeface="Arial"/>
              <a:buChar char="•"/>
              <a:tabLst>
                <a:tab pos="756285" algn="l"/>
              </a:tabLst>
            </a:pPr>
            <a:r>
              <a:rPr dirty="0" sz="2000">
                <a:latin typeface="Palatino Linotype"/>
                <a:cs typeface="Palatino Linotype"/>
              </a:rPr>
              <a:t>Examples:</a:t>
            </a:r>
            <a:r>
              <a:rPr dirty="0" sz="2000" spc="-40">
                <a:latin typeface="Palatino Linotype"/>
                <a:cs typeface="Palatino Linotype"/>
              </a:rPr>
              <a:t> </a:t>
            </a:r>
            <a:r>
              <a:rPr dirty="0" sz="2000">
                <a:latin typeface="Palatino Linotype"/>
                <a:cs typeface="Palatino Linotype"/>
              </a:rPr>
              <a:t>“people</a:t>
            </a:r>
            <a:r>
              <a:rPr dirty="0" sz="2000" spc="-50">
                <a:latin typeface="Palatino Linotype"/>
                <a:cs typeface="Palatino Linotype"/>
              </a:rPr>
              <a:t> </a:t>
            </a:r>
            <a:r>
              <a:rPr dirty="0" sz="2000">
                <a:latin typeface="Palatino Linotype"/>
                <a:cs typeface="Palatino Linotype"/>
              </a:rPr>
              <a:t>with</a:t>
            </a:r>
            <a:r>
              <a:rPr dirty="0" sz="2000" spc="-55">
                <a:latin typeface="Palatino Linotype"/>
                <a:cs typeface="Palatino Linotype"/>
              </a:rPr>
              <a:t> </a:t>
            </a:r>
            <a:r>
              <a:rPr dirty="0" sz="2000">
                <a:latin typeface="Palatino Linotype"/>
                <a:cs typeface="Palatino Linotype"/>
              </a:rPr>
              <a:t>disabilities”</a:t>
            </a:r>
            <a:r>
              <a:rPr dirty="0" sz="2000" spc="-35">
                <a:latin typeface="Palatino Linotype"/>
                <a:cs typeface="Palatino Linotype"/>
              </a:rPr>
              <a:t> </a:t>
            </a:r>
            <a:r>
              <a:rPr dirty="0" sz="2000">
                <a:latin typeface="Palatino Linotype"/>
                <a:cs typeface="Palatino Linotype"/>
              </a:rPr>
              <a:t>or</a:t>
            </a:r>
            <a:r>
              <a:rPr dirty="0" sz="2000" spc="-45">
                <a:latin typeface="Palatino Linotype"/>
                <a:cs typeface="Palatino Linotype"/>
              </a:rPr>
              <a:t> </a:t>
            </a:r>
            <a:r>
              <a:rPr dirty="0" sz="2000">
                <a:latin typeface="Palatino Linotype"/>
                <a:cs typeface="Palatino Linotype"/>
              </a:rPr>
              <a:t>“person</a:t>
            </a:r>
            <a:r>
              <a:rPr dirty="0" sz="2000" spc="-60">
                <a:latin typeface="Palatino Linotype"/>
                <a:cs typeface="Palatino Linotype"/>
              </a:rPr>
              <a:t> </a:t>
            </a:r>
            <a:r>
              <a:rPr dirty="0" sz="2000" spc="-10">
                <a:latin typeface="Palatino Linotype"/>
                <a:cs typeface="Palatino Linotype"/>
              </a:rPr>
              <a:t>experiencing</a:t>
            </a:r>
            <a:endParaRPr sz="2000">
              <a:latin typeface="Palatino Linotype"/>
              <a:cs typeface="Palatino Linotype"/>
            </a:endParaRPr>
          </a:p>
          <a:p>
            <a:pPr marL="756285">
              <a:lnSpc>
                <a:spcPct val="100000"/>
              </a:lnSpc>
            </a:pPr>
            <a:r>
              <a:rPr dirty="0"/>
              <a:t>abuse”</a:t>
            </a:r>
            <a:r>
              <a:rPr dirty="0" spc="-25"/>
              <a:t> </a:t>
            </a:r>
            <a:r>
              <a:rPr dirty="0"/>
              <a:t>instead</a:t>
            </a:r>
            <a:r>
              <a:rPr dirty="0" spc="-20"/>
              <a:t> </a:t>
            </a:r>
            <a:r>
              <a:rPr dirty="0"/>
              <a:t>of</a:t>
            </a:r>
            <a:r>
              <a:rPr dirty="0" spc="-20"/>
              <a:t> </a:t>
            </a:r>
            <a:r>
              <a:rPr dirty="0"/>
              <a:t>“victim”</a:t>
            </a:r>
            <a:r>
              <a:rPr dirty="0" spc="-20"/>
              <a:t> </a:t>
            </a:r>
            <a:r>
              <a:rPr dirty="0"/>
              <a:t>or</a:t>
            </a:r>
            <a:r>
              <a:rPr dirty="0" spc="-25"/>
              <a:t> </a:t>
            </a:r>
            <a:r>
              <a:rPr dirty="0"/>
              <a:t>“disabled</a:t>
            </a:r>
            <a:r>
              <a:rPr dirty="0" spc="-20"/>
              <a:t> </a:t>
            </a:r>
            <a:r>
              <a:rPr dirty="0" spc="-10"/>
              <a:t>person”.</a:t>
            </a:r>
          </a:p>
          <a:p>
            <a:pPr marL="355600" marR="200025" indent="-342900">
              <a:lnSpc>
                <a:spcPct val="100000"/>
              </a:lnSpc>
              <a:spcBef>
                <a:spcPts val="484"/>
              </a:spcBef>
              <a:buClr>
                <a:srgbClr val="790925"/>
              </a:buClr>
              <a:buSzPct val="85000"/>
              <a:buFont typeface="Arial"/>
              <a:buChar char="•"/>
              <a:tabLst>
                <a:tab pos="355600" algn="l"/>
              </a:tabLst>
            </a:pPr>
            <a:r>
              <a:rPr dirty="0"/>
              <a:t>When</a:t>
            </a:r>
            <a:r>
              <a:rPr dirty="0" spc="-40"/>
              <a:t> </a:t>
            </a:r>
            <a:r>
              <a:rPr dirty="0"/>
              <a:t>you</a:t>
            </a:r>
            <a:r>
              <a:rPr dirty="0" spc="-40"/>
              <a:t> </a:t>
            </a:r>
            <a:r>
              <a:rPr dirty="0"/>
              <a:t>mention</a:t>
            </a:r>
            <a:r>
              <a:rPr dirty="0" spc="-25"/>
              <a:t> </a:t>
            </a:r>
            <a:r>
              <a:rPr dirty="0"/>
              <a:t>collective</a:t>
            </a:r>
            <a:r>
              <a:rPr dirty="0" spc="-35"/>
              <a:t> </a:t>
            </a:r>
            <a:r>
              <a:rPr dirty="0"/>
              <a:t>solutions</a:t>
            </a:r>
            <a:r>
              <a:rPr dirty="0" spc="-45"/>
              <a:t> </a:t>
            </a:r>
            <a:r>
              <a:rPr dirty="0"/>
              <a:t>to</a:t>
            </a:r>
            <a:r>
              <a:rPr dirty="0" spc="-40"/>
              <a:t> </a:t>
            </a:r>
            <a:r>
              <a:rPr dirty="0"/>
              <a:t>elder</a:t>
            </a:r>
            <a:r>
              <a:rPr dirty="0" spc="-15"/>
              <a:t> </a:t>
            </a:r>
            <a:r>
              <a:rPr dirty="0"/>
              <a:t>abuse,</a:t>
            </a:r>
            <a:r>
              <a:rPr dirty="0" spc="-45"/>
              <a:t> </a:t>
            </a:r>
            <a:r>
              <a:rPr dirty="0"/>
              <a:t>make</a:t>
            </a:r>
            <a:r>
              <a:rPr dirty="0" spc="-25"/>
              <a:t> </a:t>
            </a:r>
            <a:r>
              <a:rPr dirty="0" spc="-20"/>
              <a:t>sure </a:t>
            </a:r>
            <a:r>
              <a:rPr dirty="0"/>
              <a:t>you</a:t>
            </a:r>
            <a:r>
              <a:rPr dirty="0" spc="-40"/>
              <a:t> </a:t>
            </a:r>
            <a:r>
              <a:rPr dirty="0"/>
              <a:t>are</a:t>
            </a:r>
            <a:r>
              <a:rPr dirty="0" spc="-25"/>
              <a:t> </a:t>
            </a:r>
            <a:r>
              <a:rPr dirty="0"/>
              <a:t>highlighting</a:t>
            </a:r>
            <a:r>
              <a:rPr dirty="0" spc="-35"/>
              <a:t> </a:t>
            </a:r>
            <a:r>
              <a:rPr dirty="0"/>
              <a:t>how</a:t>
            </a:r>
            <a:r>
              <a:rPr dirty="0" spc="-35"/>
              <a:t> </a:t>
            </a:r>
            <a:r>
              <a:rPr dirty="0"/>
              <a:t>multiple</a:t>
            </a:r>
            <a:r>
              <a:rPr dirty="0" spc="-20"/>
              <a:t> </a:t>
            </a:r>
            <a:r>
              <a:rPr dirty="0"/>
              <a:t>solutions</a:t>
            </a:r>
            <a:r>
              <a:rPr dirty="0" spc="-50"/>
              <a:t> </a:t>
            </a:r>
            <a:r>
              <a:rPr dirty="0"/>
              <a:t>are</a:t>
            </a:r>
            <a:r>
              <a:rPr dirty="0" spc="-30"/>
              <a:t> </a:t>
            </a:r>
            <a:r>
              <a:rPr dirty="0" spc="-10"/>
              <a:t>needed.</a:t>
            </a:r>
          </a:p>
          <a:p>
            <a:pPr marL="355600" marR="43180" indent="-342900">
              <a:lnSpc>
                <a:spcPct val="100000"/>
              </a:lnSpc>
              <a:spcBef>
                <a:spcPts val="480"/>
              </a:spcBef>
              <a:buClr>
                <a:srgbClr val="790925"/>
              </a:buClr>
              <a:buSzPct val="85000"/>
              <a:buFont typeface="Arial"/>
              <a:buChar char="•"/>
              <a:tabLst>
                <a:tab pos="355600" algn="l"/>
              </a:tabLst>
            </a:pPr>
            <a:r>
              <a:rPr dirty="0"/>
              <a:t>Retweet/share</a:t>
            </a:r>
            <a:r>
              <a:rPr dirty="0" spc="-30"/>
              <a:t> </a:t>
            </a:r>
            <a:r>
              <a:rPr dirty="0"/>
              <a:t>NCEA</a:t>
            </a:r>
            <a:r>
              <a:rPr dirty="0" spc="-135"/>
              <a:t> </a:t>
            </a:r>
            <a:r>
              <a:rPr dirty="0"/>
              <a:t>posts</a:t>
            </a:r>
            <a:r>
              <a:rPr dirty="0" spc="-20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/>
              <a:t>feel</a:t>
            </a:r>
            <a:r>
              <a:rPr dirty="0" spc="-10"/>
              <a:t> </a:t>
            </a:r>
            <a:r>
              <a:rPr dirty="0"/>
              <a:t>free</a:t>
            </a:r>
            <a:r>
              <a:rPr dirty="0" spc="-25"/>
              <a:t> </a:t>
            </a:r>
            <a:r>
              <a:rPr dirty="0"/>
              <a:t>to</a:t>
            </a:r>
            <a:r>
              <a:rPr dirty="0" spc="-30"/>
              <a:t> </a:t>
            </a:r>
            <a:r>
              <a:rPr dirty="0"/>
              <a:t>use</a:t>
            </a:r>
            <a:r>
              <a:rPr dirty="0" spc="-15"/>
              <a:t> </a:t>
            </a:r>
            <a:r>
              <a:rPr dirty="0"/>
              <a:t>our</a:t>
            </a:r>
            <a:r>
              <a:rPr dirty="0" spc="-35"/>
              <a:t> </a:t>
            </a:r>
            <a:r>
              <a:rPr dirty="0"/>
              <a:t>posts</a:t>
            </a:r>
            <a:r>
              <a:rPr dirty="0" spc="-20"/>
              <a:t> </a:t>
            </a:r>
            <a:r>
              <a:rPr dirty="0"/>
              <a:t>to</a:t>
            </a:r>
            <a:r>
              <a:rPr dirty="0" spc="-25"/>
              <a:t> </a:t>
            </a:r>
            <a:r>
              <a:rPr dirty="0" spc="-10"/>
              <a:t>inform yours.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9780" y="373125"/>
            <a:ext cx="365696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Reframing</a:t>
            </a:r>
            <a:r>
              <a:rPr dirty="0" sz="4000" spc="-195"/>
              <a:t> </a:t>
            </a:r>
            <a:r>
              <a:rPr dirty="0" sz="4000" spc="-20"/>
              <a:t>Tips</a:t>
            </a:r>
            <a:endParaRPr sz="4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12191" y="5927347"/>
            <a:ext cx="9170035" cy="935355"/>
            <a:chOff x="-12191" y="5927347"/>
            <a:chExt cx="9170035" cy="9353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27347"/>
              <a:ext cx="9144000" cy="16252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5943600"/>
              <a:ext cx="9144000" cy="914400"/>
            </a:xfrm>
            <a:custGeom>
              <a:avLst/>
              <a:gdLst/>
              <a:ahLst/>
              <a:cxnLst/>
              <a:rect l="l" t="t" r="r" b="b"/>
              <a:pathLst>
                <a:path w="9144000" h="914400">
                  <a:moveTo>
                    <a:pt x="91440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9144000" y="9144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909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5943600"/>
              <a:ext cx="9144000" cy="914400"/>
            </a:xfrm>
            <a:custGeom>
              <a:avLst/>
              <a:gdLst/>
              <a:ahLst/>
              <a:cxnLst/>
              <a:rect l="l" t="t" r="r" b="b"/>
              <a:pathLst>
                <a:path w="9144000" h="914400">
                  <a:moveTo>
                    <a:pt x="0" y="914400"/>
                  </a:moveTo>
                  <a:lnTo>
                    <a:pt x="9144000" y="9144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62" y="5944362"/>
              <a:ext cx="9144000" cy="1905"/>
            </a:xfrm>
            <a:custGeom>
              <a:avLst/>
              <a:gdLst/>
              <a:ahLst/>
              <a:cxnLst/>
              <a:rect l="l" t="t" r="r" b="b"/>
              <a:pathLst>
                <a:path w="9144000" h="1904">
                  <a:moveTo>
                    <a:pt x="0" y="0"/>
                  </a:moveTo>
                  <a:lnTo>
                    <a:pt x="9144000" y="1587"/>
                  </a:lnTo>
                </a:path>
              </a:pathLst>
            </a:custGeom>
            <a:ln w="25908">
              <a:solidFill>
                <a:srgbClr val="F0AB1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765" y="6172578"/>
              <a:ext cx="1355142" cy="18024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812" y="6418789"/>
              <a:ext cx="1549880" cy="18024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0000" y="6128004"/>
              <a:ext cx="1143000" cy="57150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91718" y="146430"/>
            <a:ext cx="7960359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Reframing</a:t>
            </a:r>
            <a:r>
              <a:rPr dirty="0" sz="4000" spc="-110"/>
              <a:t> </a:t>
            </a:r>
            <a:r>
              <a:rPr dirty="0" sz="4000"/>
              <a:t>Elder</a:t>
            </a:r>
            <a:r>
              <a:rPr dirty="0" sz="4000" spc="-110"/>
              <a:t> </a:t>
            </a:r>
            <a:r>
              <a:rPr dirty="0" sz="4000"/>
              <a:t>Abuse</a:t>
            </a:r>
            <a:r>
              <a:rPr dirty="0" sz="4000" spc="-105"/>
              <a:t> </a:t>
            </a:r>
            <a:r>
              <a:rPr dirty="0" sz="4000" spc="-10"/>
              <a:t>Resources</a:t>
            </a:r>
            <a:endParaRPr sz="4000"/>
          </a:p>
        </p:txBody>
      </p:sp>
      <p:sp>
        <p:nvSpPr>
          <p:cNvPr id="11" name="object 11" descr=""/>
          <p:cNvSpPr txBox="1"/>
          <p:nvPr/>
        </p:nvSpPr>
        <p:spPr>
          <a:xfrm>
            <a:off x="612140" y="716332"/>
            <a:ext cx="7625715" cy="5301615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90"/>
              </a:spcBef>
              <a:buClr>
                <a:srgbClr val="790925"/>
              </a:buClr>
              <a:buSzPct val="85000"/>
              <a:buFont typeface="Arial"/>
              <a:buChar char="•"/>
              <a:tabLst>
                <a:tab pos="354965" algn="l"/>
              </a:tabLst>
            </a:pPr>
            <a:r>
              <a:rPr dirty="0" u="sng" sz="2000" spc="-2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6"/>
              </a:rPr>
              <a:t>Talking</a:t>
            </a:r>
            <a:r>
              <a:rPr dirty="0" u="sng" sz="2000" spc="-5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6"/>
              </a:rPr>
              <a:t> </a:t>
            </a:r>
            <a:r>
              <a:rPr dirty="0" u="sng" sz="20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6"/>
              </a:rPr>
              <a:t>Elder</a:t>
            </a:r>
            <a:r>
              <a:rPr dirty="0" u="sng" sz="2000" spc="-3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6"/>
              </a:rPr>
              <a:t> </a:t>
            </a:r>
            <a:r>
              <a:rPr dirty="0" u="sng" sz="20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6"/>
              </a:rPr>
              <a:t>Abuse</a:t>
            </a:r>
            <a:r>
              <a:rPr dirty="0" u="sng" sz="2000" spc="-1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6"/>
              </a:rPr>
              <a:t> </a:t>
            </a:r>
            <a:r>
              <a:rPr dirty="0" u="sng" sz="20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6"/>
              </a:rPr>
              <a:t>Toolkit</a:t>
            </a:r>
            <a:endParaRPr sz="2000">
              <a:latin typeface="Palatino Linotype"/>
              <a:cs typeface="Palatino Linotype"/>
            </a:endParaRPr>
          </a:p>
          <a:p>
            <a:pPr lvl="1" marL="756285" indent="-286385">
              <a:lnSpc>
                <a:spcPct val="100000"/>
              </a:lnSpc>
              <a:spcBef>
                <a:spcPts val="459"/>
              </a:spcBef>
              <a:buClr>
                <a:srgbClr val="790925"/>
              </a:buClr>
              <a:buSzPct val="84210"/>
              <a:buFont typeface="Arial"/>
              <a:buChar char="•"/>
              <a:tabLst>
                <a:tab pos="756285" algn="l"/>
              </a:tabLst>
            </a:pPr>
            <a:r>
              <a:rPr dirty="0" u="sng" sz="1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7"/>
              </a:rPr>
              <a:t>Swamp</a:t>
            </a:r>
            <a:r>
              <a:rPr dirty="0" u="sng" sz="1900" spc="-7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7"/>
              </a:rPr>
              <a:t> </a:t>
            </a:r>
            <a:r>
              <a:rPr dirty="0" u="sng" sz="1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7"/>
              </a:rPr>
              <a:t>of</a:t>
            </a:r>
            <a:r>
              <a:rPr dirty="0" u="sng" sz="1900" spc="-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7"/>
              </a:rPr>
              <a:t> </a:t>
            </a:r>
            <a:r>
              <a:rPr dirty="0" u="sng" sz="1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7"/>
              </a:rPr>
              <a:t>Elder</a:t>
            </a:r>
            <a:r>
              <a:rPr dirty="0" u="sng" sz="1900" spc="-114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7"/>
              </a:rPr>
              <a:t> </a:t>
            </a:r>
            <a:r>
              <a:rPr dirty="0" u="sng" sz="1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7"/>
              </a:rPr>
              <a:t>Abuse</a:t>
            </a:r>
            <a:r>
              <a:rPr dirty="0" u="sng" sz="19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dirty="0" sz="1900">
                <a:latin typeface="Palatino Linotype"/>
                <a:cs typeface="Palatino Linotype"/>
              </a:rPr>
              <a:t>and</a:t>
            </a:r>
            <a:r>
              <a:rPr dirty="0" sz="1900" spc="-60">
                <a:latin typeface="Palatino Linotype"/>
                <a:cs typeface="Palatino Linotype"/>
              </a:rPr>
              <a:t> </a:t>
            </a:r>
            <a:r>
              <a:rPr dirty="0" u="sng" sz="1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8"/>
              </a:rPr>
              <a:t>Swamp</a:t>
            </a:r>
            <a:r>
              <a:rPr dirty="0" u="sng" sz="1900" spc="-6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8"/>
              </a:rPr>
              <a:t> </a:t>
            </a:r>
            <a:r>
              <a:rPr dirty="0" u="sng" sz="1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8"/>
              </a:rPr>
              <a:t>Glossary</a:t>
            </a:r>
            <a:endParaRPr sz="1900">
              <a:latin typeface="Palatino Linotype"/>
              <a:cs typeface="Palatino Linotype"/>
            </a:endParaRPr>
          </a:p>
          <a:p>
            <a:pPr lvl="1" marL="756285" indent="-286385">
              <a:lnSpc>
                <a:spcPct val="100000"/>
              </a:lnSpc>
              <a:spcBef>
                <a:spcPts val="459"/>
              </a:spcBef>
              <a:buClr>
                <a:srgbClr val="790925"/>
              </a:buClr>
              <a:buSzPct val="84210"/>
              <a:buFont typeface="Arial"/>
              <a:buChar char="•"/>
              <a:tabLst>
                <a:tab pos="756285" algn="l"/>
              </a:tabLst>
            </a:pPr>
            <a:r>
              <a:rPr dirty="0" u="sng" sz="1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9"/>
              </a:rPr>
              <a:t>Quick</a:t>
            </a:r>
            <a:r>
              <a:rPr dirty="0" u="sng" sz="1900" spc="-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9"/>
              </a:rPr>
              <a:t> </a:t>
            </a:r>
            <a:r>
              <a:rPr dirty="0" u="sng" sz="1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9"/>
              </a:rPr>
              <a:t>Start</a:t>
            </a:r>
            <a:r>
              <a:rPr dirty="0" u="sng" sz="19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9"/>
              </a:rPr>
              <a:t> </a:t>
            </a:r>
            <a:r>
              <a:rPr dirty="0" u="sng" sz="1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9"/>
              </a:rPr>
              <a:t>Guide</a:t>
            </a:r>
            <a:r>
              <a:rPr dirty="0" u="sng" sz="19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9"/>
              </a:rPr>
              <a:t> </a:t>
            </a:r>
            <a:r>
              <a:rPr dirty="0" u="sng" sz="1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9"/>
              </a:rPr>
              <a:t>to</a:t>
            </a:r>
            <a:r>
              <a:rPr dirty="0" u="sng" sz="19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9"/>
              </a:rPr>
              <a:t> </a:t>
            </a:r>
            <a:r>
              <a:rPr dirty="0" u="sng" sz="19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9"/>
              </a:rPr>
              <a:t>Talking</a:t>
            </a:r>
            <a:r>
              <a:rPr dirty="0" u="sng" sz="1900" spc="-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9"/>
              </a:rPr>
              <a:t> </a:t>
            </a:r>
            <a:r>
              <a:rPr dirty="0" u="sng" sz="1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9"/>
              </a:rPr>
              <a:t>Elder</a:t>
            </a:r>
            <a:r>
              <a:rPr dirty="0" u="sng" sz="1900" spc="-114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9"/>
              </a:rPr>
              <a:t> </a:t>
            </a:r>
            <a:r>
              <a:rPr dirty="0" u="sng" sz="1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9"/>
              </a:rPr>
              <a:t>Abuse</a:t>
            </a:r>
            <a:endParaRPr sz="1900">
              <a:latin typeface="Palatino Linotype"/>
              <a:cs typeface="Palatino Linotype"/>
            </a:endParaRPr>
          </a:p>
          <a:p>
            <a:pPr lvl="1" marL="756285" indent="-286385">
              <a:lnSpc>
                <a:spcPct val="100000"/>
              </a:lnSpc>
              <a:spcBef>
                <a:spcPts val="455"/>
              </a:spcBef>
              <a:buClr>
                <a:srgbClr val="790925"/>
              </a:buClr>
              <a:buSzPct val="84210"/>
              <a:buFont typeface="Arial"/>
              <a:buChar char="•"/>
              <a:tabLst>
                <a:tab pos="756285" algn="l"/>
              </a:tabLst>
            </a:pPr>
            <a:r>
              <a:rPr dirty="0" u="sng" sz="1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10"/>
              </a:rPr>
              <a:t>Social</a:t>
            </a:r>
            <a:r>
              <a:rPr dirty="0" u="sng" sz="1900" spc="-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10"/>
              </a:rPr>
              <a:t> </a:t>
            </a:r>
            <a:r>
              <a:rPr dirty="0" u="sng" sz="1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10"/>
              </a:rPr>
              <a:t>Media</a:t>
            </a:r>
            <a:r>
              <a:rPr dirty="0" u="sng" sz="1900" spc="-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10"/>
              </a:rPr>
              <a:t> </a:t>
            </a:r>
            <a:r>
              <a:rPr dirty="0" u="sng" sz="19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10"/>
              </a:rPr>
              <a:t>Guide</a:t>
            </a:r>
            <a:endParaRPr sz="1900">
              <a:latin typeface="Palatino Linotype"/>
              <a:cs typeface="Palatino Linotype"/>
            </a:endParaRPr>
          </a:p>
          <a:p>
            <a:pPr lvl="1" marL="756285" indent="-286385">
              <a:lnSpc>
                <a:spcPct val="100000"/>
              </a:lnSpc>
              <a:spcBef>
                <a:spcPts val="459"/>
              </a:spcBef>
              <a:buClr>
                <a:srgbClr val="790925"/>
              </a:buClr>
              <a:buSzPct val="84210"/>
              <a:buFont typeface="Arial"/>
              <a:buChar char="•"/>
              <a:tabLst>
                <a:tab pos="756285" algn="l"/>
              </a:tabLst>
            </a:pPr>
            <a:r>
              <a:rPr dirty="0" u="sng" sz="1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11"/>
              </a:rPr>
              <a:t>Video</a:t>
            </a:r>
            <a:r>
              <a:rPr dirty="0" u="sng" sz="1900" spc="-7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11"/>
              </a:rPr>
              <a:t> </a:t>
            </a:r>
            <a:r>
              <a:rPr dirty="0" u="sng" sz="1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11"/>
              </a:rPr>
              <a:t>Lecture</a:t>
            </a:r>
            <a:r>
              <a:rPr dirty="0" u="sng" sz="1900" spc="-6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11"/>
              </a:rPr>
              <a:t> </a:t>
            </a:r>
            <a:r>
              <a:rPr dirty="0" u="sng" sz="1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11"/>
              </a:rPr>
              <a:t>Series</a:t>
            </a:r>
            <a:r>
              <a:rPr dirty="0" sz="1900" spc="-7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dirty="0" sz="1900" i="1">
                <a:latin typeface="Palatino Linotype"/>
                <a:cs typeface="Palatino Linotype"/>
              </a:rPr>
              <a:t>(Coupon</a:t>
            </a:r>
            <a:r>
              <a:rPr dirty="0" sz="1900" spc="-55" i="1">
                <a:latin typeface="Palatino Linotype"/>
                <a:cs typeface="Palatino Linotype"/>
              </a:rPr>
              <a:t> </a:t>
            </a:r>
            <a:r>
              <a:rPr dirty="0" sz="1900" i="1">
                <a:latin typeface="Palatino Linotype"/>
                <a:cs typeface="Palatino Linotype"/>
              </a:rPr>
              <a:t>code:</a:t>
            </a:r>
            <a:r>
              <a:rPr dirty="0" sz="1900" spc="-65" i="1">
                <a:latin typeface="Palatino Linotype"/>
                <a:cs typeface="Palatino Linotype"/>
              </a:rPr>
              <a:t> </a:t>
            </a:r>
            <a:r>
              <a:rPr dirty="0" sz="1900" spc="-10" b="1" i="1">
                <a:latin typeface="Palatino Linotype"/>
                <a:cs typeface="Palatino Linotype"/>
              </a:rPr>
              <a:t>WEAAD2020</a:t>
            </a:r>
            <a:r>
              <a:rPr dirty="0" sz="1900" spc="-10" i="1">
                <a:latin typeface="Palatino Linotype"/>
                <a:cs typeface="Palatino Linotype"/>
              </a:rPr>
              <a:t>)</a:t>
            </a:r>
            <a:endParaRPr sz="1900">
              <a:latin typeface="Palatino Linotype"/>
              <a:cs typeface="Palatino Linotype"/>
            </a:endParaRPr>
          </a:p>
          <a:p>
            <a:pPr lvl="1" marL="756285" indent="-286385">
              <a:lnSpc>
                <a:spcPct val="100000"/>
              </a:lnSpc>
              <a:spcBef>
                <a:spcPts val="455"/>
              </a:spcBef>
              <a:buClr>
                <a:srgbClr val="790925"/>
              </a:buClr>
              <a:buSzPct val="84210"/>
              <a:buFont typeface="Arial"/>
              <a:buChar char="•"/>
              <a:tabLst>
                <a:tab pos="756285" algn="l"/>
              </a:tabLst>
            </a:pPr>
            <a:r>
              <a:rPr dirty="0" u="sng" sz="1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12"/>
              </a:rPr>
              <a:t>reframingaging.org</a:t>
            </a:r>
            <a:endParaRPr sz="1900">
              <a:latin typeface="Palatino Linotype"/>
              <a:cs typeface="Palatino Linotype"/>
            </a:endParaRPr>
          </a:p>
          <a:p>
            <a:pPr marL="354965" indent="-342265">
              <a:lnSpc>
                <a:spcPct val="100000"/>
              </a:lnSpc>
              <a:spcBef>
                <a:spcPts val="475"/>
              </a:spcBef>
              <a:buClr>
                <a:srgbClr val="790925"/>
              </a:buClr>
              <a:buSzPct val="85000"/>
              <a:buFont typeface="Arial"/>
              <a:buChar char="•"/>
              <a:tabLst>
                <a:tab pos="354965" algn="l"/>
              </a:tabLst>
            </a:pPr>
            <a:r>
              <a:rPr dirty="0" sz="2000" b="1">
                <a:latin typeface="Palatino Linotype"/>
                <a:cs typeface="Palatino Linotype"/>
              </a:rPr>
              <a:t>Reframed</a:t>
            </a:r>
            <a:r>
              <a:rPr dirty="0" sz="2000" spc="-35" b="1">
                <a:latin typeface="Palatino Linotype"/>
                <a:cs typeface="Palatino Linotype"/>
              </a:rPr>
              <a:t> </a:t>
            </a:r>
            <a:r>
              <a:rPr dirty="0" sz="2000" b="1">
                <a:latin typeface="Palatino Linotype"/>
                <a:cs typeface="Palatino Linotype"/>
              </a:rPr>
              <a:t>NCEA</a:t>
            </a:r>
            <a:r>
              <a:rPr dirty="0" sz="2000" spc="-25" b="1">
                <a:latin typeface="Palatino Linotype"/>
                <a:cs typeface="Palatino Linotype"/>
              </a:rPr>
              <a:t> </a:t>
            </a:r>
            <a:r>
              <a:rPr dirty="0" sz="2000" spc="-10" b="1">
                <a:latin typeface="Palatino Linotype"/>
                <a:cs typeface="Palatino Linotype"/>
              </a:rPr>
              <a:t>materials</a:t>
            </a:r>
            <a:endParaRPr sz="2000">
              <a:latin typeface="Palatino Linotype"/>
              <a:cs typeface="Palatino Linotype"/>
            </a:endParaRPr>
          </a:p>
          <a:p>
            <a:pPr lvl="1" marL="756285" marR="5080" indent="-287020">
              <a:lnSpc>
                <a:spcPct val="100000"/>
              </a:lnSpc>
              <a:spcBef>
                <a:spcPts val="480"/>
              </a:spcBef>
              <a:buClr>
                <a:srgbClr val="790925"/>
              </a:buClr>
              <a:buSzPct val="85000"/>
              <a:buFont typeface="Arial"/>
              <a:buChar char="•"/>
              <a:tabLst>
                <a:tab pos="756285" algn="l"/>
              </a:tabLst>
            </a:pPr>
            <a:r>
              <a:rPr dirty="0" sz="2000">
                <a:latin typeface="Palatino Linotype"/>
                <a:cs typeface="Palatino Linotype"/>
              </a:rPr>
              <a:t>Strengthening</a:t>
            </a:r>
            <a:r>
              <a:rPr dirty="0" sz="2000" spc="-55">
                <a:latin typeface="Palatino Linotype"/>
                <a:cs typeface="Palatino Linotype"/>
              </a:rPr>
              <a:t> </a:t>
            </a:r>
            <a:r>
              <a:rPr dirty="0" sz="2000">
                <a:latin typeface="Palatino Linotype"/>
                <a:cs typeface="Palatino Linotype"/>
              </a:rPr>
              <a:t>the</a:t>
            </a:r>
            <a:r>
              <a:rPr dirty="0" sz="2000" spc="-30">
                <a:latin typeface="Palatino Linotype"/>
                <a:cs typeface="Palatino Linotype"/>
              </a:rPr>
              <a:t> </a:t>
            </a:r>
            <a:r>
              <a:rPr dirty="0" sz="2000">
                <a:latin typeface="Palatino Linotype"/>
                <a:cs typeface="Palatino Linotype"/>
              </a:rPr>
              <a:t>Structure</a:t>
            </a:r>
            <a:r>
              <a:rPr dirty="0" sz="2000" spc="-55">
                <a:latin typeface="Palatino Linotype"/>
                <a:cs typeface="Palatino Linotype"/>
              </a:rPr>
              <a:t> </a:t>
            </a:r>
            <a:r>
              <a:rPr dirty="0" sz="2000">
                <a:latin typeface="Palatino Linotype"/>
                <a:cs typeface="Palatino Linotype"/>
              </a:rPr>
              <a:t>of</a:t>
            </a:r>
            <a:r>
              <a:rPr dirty="0" sz="2000" spc="-35">
                <a:latin typeface="Palatino Linotype"/>
                <a:cs typeface="Palatino Linotype"/>
              </a:rPr>
              <a:t> </a:t>
            </a:r>
            <a:r>
              <a:rPr dirty="0" sz="2000">
                <a:latin typeface="Palatino Linotype"/>
                <a:cs typeface="Palatino Linotype"/>
              </a:rPr>
              <a:t>Justice</a:t>
            </a:r>
            <a:r>
              <a:rPr dirty="0" sz="2000" spc="-50">
                <a:latin typeface="Palatino Linotype"/>
                <a:cs typeface="Palatino Linotype"/>
              </a:rPr>
              <a:t> </a:t>
            </a:r>
            <a:r>
              <a:rPr dirty="0" sz="2000">
                <a:latin typeface="Palatino Linotype"/>
                <a:cs typeface="Palatino Linotype"/>
              </a:rPr>
              <a:t>to</a:t>
            </a:r>
            <a:r>
              <a:rPr dirty="0" sz="2000" spc="-40">
                <a:latin typeface="Palatino Linotype"/>
                <a:cs typeface="Palatino Linotype"/>
              </a:rPr>
              <a:t> </a:t>
            </a:r>
            <a:r>
              <a:rPr dirty="0" sz="2000">
                <a:latin typeface="Palatino Linotype"/>
                <a:cs typeface="Palatino Linotype"/>
              </a:rPr>
              <a:t>Prevent</a:t>
            </a:r>
            <a:r>
              <a:rPr dirty="0" sz="2000" spc="-40">
                <a:latin typeface="Palatino Linotype"/>
                <a:cs typeface="Palatino Linotype"/>
              </a:rPr>
              <a:t> </a:t>
            </a:r>
            <a:r>
              <a:rPr dirty="0" sz="2000">
                <a:latin typeface="Palatino Linotype"/>
                <a:cs typeface="Palatino Linotype"/>
              </a:rPr>
              <a:t>Elder</a:t>
            </a:r>
            <a:r>
              <a:rPr dirty="0" sz="2000" spc="-95">
                <a:latin typeface="Palatino Linotype"/>
                <a:cs typeface="Palatino Linotype"/>
              </a:rPr>
              <a:t> </a:t>
            </a:r>
            <a:r>
              <a:rPr dirty="0" sz="2000" spc="-10">
                <a:latin typeface="Palatino Linotype"/>
                <a:cs typeface="Palatino Linotype"/>
              </a:rPr>
              <a:t>Abuse </a:t>
            </a:r>
            <a:r>
              <a:rPr dirty="0" sz="2000">
                <a:latin typeface="Palatino Linotype"/>
                <a:cs typeface="Palatino Linotype"/>
              </a:rPr>
              <a:t>PSA</a:t>
            </a:r>
            <a:r>
              <a:rPr dirty="0" sz="2000" spc="-125">
                <a:latin typeface="Palatino Linotype"/>
                <a:cs typeface="Palatino Linotype"/>
              </a:rPr>
              <a:t> </a:t>
            </a:r>
            <a:r>
              <a:rPr dirty="0" sz="2000">
                <a:latin typeface="Palatino Linotype"/>
                <a:cs typeface="Palatino Linotype"/>
              </a:rPr>
              <a:t>Videos</a:t>
            </a:r>
            <a:r>
              <a:rPr dirty="0" sz="2000" spc="-35">
                <a:latin typeface="Palatino Linotype"/>
                <a:cs typeface="Palatino Linotype"/>
              </a:rPr>
              <a:t> </a:t>
            </a:r>
            <a:r>
              <a:rPr dirty="0" u="sng" sz="2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13"/>
              </a:rPr>
              <a:t>Short</a:t>
            </a:r>
            <a:r>
              <a:rPr dirty="0" sz="2000" spc="-35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dirty="0" sz="2000">
                <a:latin typeface="Palatino Linotype"/>
                <a:cs typeface="Palatino Linotype"/>
              </a:rPr>
              <a:t>and</a:t>
            </a:r>
            <a:r>
              <a:rPr dirty="0" sz="2000" spc="-20">
                <a:latin typeface="Palatino Linotype"/>
                <a:cs typeface="Palatino Linotype"/>
              </a:rPr>
              <a:t> </a:t>
            </a:r>
            <a:r>
              <a:rPr dirty="0" u="sng" sz="2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14"/>
              </a:rPr>
              <a:t>Long</a:t>
            </a:r>
            <a:r>
              <a:rPr dirty="0" sz="2000" spc="45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dirty="0" sz="2000">
                <a:latin typeface="Palatino Linotype"/>
                <a:cs typeface="Palatino Linotype"/>
              </a:rPr>
              <a:t>and</a:t>
            </a:r>
            <a:r>
              <a:rPr dirty="0" sz="2000" spc="-35">
                <a:latin typeface="Palatino Linotype"/>
                <a:cs typeface="Palatino Linotype"/>
              </a:rPr>
              <a:t> </a:t>
            </a:r>
            <a:r>
              <a:rPr dirty="0" u="sng" sz="2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15"/>
              </a:rPr>
              <a:t>Super</a:t>
            </a:r>
            <a:r>
              <a:rPr dirty="0" u="sng" sz="20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15"/>
              </a:rPr>
              <a:t> </a:t>
            </a:r>
            <a:r>
              <a:rPr dirty="0" u="sng" sz="2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15"/>
              </a:rPr>
              <a:t>short</a:t>
            </a:r>
            <a:endParaRPr sz="2000">
              <a:latin typeface="Palatino Linotype"/>
              <a:cs typeface="Palatino Linotype"/>
            </a:endParaRPr>
          </a:p>
          <a:p>
            <a:pPr lvl="1" marL="756285" indent="-286385">
              <a:lnSpc>
                <a:spcPct val="100000"/>
              </a:lnSpc>
              <a:spcBef>
                <a:spcPts val="480"/>
              </a:spcBef>
              <a:buClr>
                <a:srgbClr val="790925"/>
              </a:buClr>
              <a:buSzPct val="85000"/>
              <a:buFont typeface="Arial"/>
              <a:buChar char="•"/>
              <a:tabLst>
                <a:tab pos="756285" algn="l"/>
              </a:tabLst>
            </a:pPr>
            <a:r>
              <a:rPr dirty="0" u="sng" sz="2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16"/>
              </a:rPr>
              <a:t>Red</a:t>
            </a:r>
            <a:r>
              <a:rPr dirty="0" u="sng" sz="20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16"/>
              </a:rPr>
              <a:t> </a:t>
            </a:r>
            <a:r>
              <a:rPr dirty="0" u="sng" sz="2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16"/>
              </a:rPr>
              <a:t>Flags</a:t>
            </a:r>
            <a:r>
              <a:rPr dirty="0" u="sng" sz="20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16"/>
              </a:rPr>
              <a:t> </a:t>
            </a:r>
            <a:r>
              <a:rPr dirty="0" u="sng" sz="2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16"/>
              </a:rPr>
              <a:t>of</a:t>
            </a:r>
            <a:r>
              <a:rPr dirty="0" u="sng" sz="2000" spc="-10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16"/>
              </a:rPr>
              <a:t> </a:t>
            </a:r>
            <a:r>
              <a:rPr dirty="0" u="sng" sz="2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16"/>
              </a:rPr>
              <a:t>Abuse</a:t>
            </a:r>
            <a:r>
              <a:rPr dirty="0" sz="2000">
                <a:latin typeface="Palatino Linotype"/>
                <a:cs typeface="Palatino Linotype"/>
              </a:rPr>
              <a:t>,</a:t>
            </a:r>
            <a:r>
              <a:rPr dirty="0" sz="2000" spc="-30">
                <a:latin typeface="Palatino Linotype"/>
                <a:cs typeface="Palatino Linotype"/>
              </a:rPr>
              <a:t> </a:t>
            </a:r>
            <a:r>
              <a:rPr dirty="0" u="sng" sz="2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17"/>
              </a:rPr>
              <a:t>Facts</a:t>
            </a:r>
            <a:r>
              <a:rPr dirty="0" u="sng" sz="2000" spc="-9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17"/>
              </a:rPr>
              <a:t> </a:t>
            </a:r>
            <a:r>
              <a:rPr dirty="0" u="sng" sz="2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17"/>
              </a:rPr>
              <a:t>About</a:t>
            </a:r>
            <a:r>
              <a:rPr dirty="0" u="sng" sz="2000" spc="-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17"/>
              </a:rPr>
              <a:t> </a:t>
            </a:r>
            <a:r>
              <a:rPr dirty="0" u="sng" sz="2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17"/>
              </a:rPr>
              <a:t>Elder</a:t>
            </a:r>
            <a:r>
              <a:rPr dirty="0" u="sng" sz="2000" spc="-8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17"/>
              </a:rPr>
              <a:t> </a:t>
            </a:r>
            <a:r>
              <a:rPr dirty="0" u="sng" sz="2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17"/>
              </a:rPr>
              <a:t>Abuse</a:t>
            </a:r>
            <a:r>
              <a:rPr dirty="0" sz="2000">
                <a:latin typeface="Palatino Linotype"/>
                <a:cs typeface="Palatino Linotype"/>
              </a:rPr>
              <a:t>,</a:t>
            </a:r>
            <a:r>
              <a:rPr dirty="0" sz="2000" spc="-30">
                <a:latin typeface="Palatino Linotype"/>
                <a:cs typeface="Palatino Linotype"/>
              </a:rPr>
              <a:t> </a:t>
            </a:r>
            <a:r>
              <a:rPr dirty="0" u="sng" sz="2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18"/>
              </a:rPr>
              <a:t>12</a:t>
            </a:r>
            <a:r>
              <a:rPr dirty="0" u="sng" sz="20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18"/>
              </a:rPr>
              <a:t> </a:t>
            </a:r>
            <a:r>
              <a:rPr dirty="0" u="sng" sz="2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18"/>
              </a:rPr>
              <a:t>Things</a:t>
            </a:r>
            <a:endParaRPr sz="2000">
              <a:latin typeface="Palatino Linotype"/>
              <a:cs typeface="Palatino Linotype"/>
            </a:endParaRPr>
          </a:p>
          <a:p>
            <a:pPr marL="354965" indent="-342265">
              <a:lnSpc>
                <a:spcPct val="100000"/>
              </a:lnSpc>
              <a:spcBef>
                <a:spcPts val="484"/>
              </a:spcBef>
              <a:buClr>
                <a:srgbClr val="790925"/>
              </a:buClr>
              <a:buSzPct val="85000"/>
              <a:buFont typeface="Arial"/>
              <a:buChar char="•"/>
              <a:tabLst>
                <a:tab pos="354965" algn="l"/>
              </a:tabLst>
            </a:pPr>
            <a:r>
              <a:rPr dirty="0" sz="2000" b="1">
                <a:latin typeface="Palatino Linotype"/>
                <a:cs typeface="Palatino Linotype"/>
              </a:rPr>
              <a:t>Support</a:t>
            </a:r>
            <a:r>
              <a:rPr dirty="0" sz="2000" spc="-25" b="1">
                <a:latin typeface="Palatino Linotype"/>
                <a:cs typeface="Palatino Linotype"/>
              </a:rPr>
              <a:t> </a:t>
            </a:r>
            <a:r>
              <a:rPr dirty="0" sz="2000" b="1">
                <a:latin typeface="Palatino Linotype"/>
                <a:cs typeface="Palatino Linotype"/>
              </a:rPr>
              <a:t>and</a:t>
            </a:r>
            <a:r>
              <a:rPr dirty="0" sz="2000" spc="-5" b="1">
                <a:latin typeface="Palatino Linotype"/>
                <a:cs typeface="Palatino Linotype"/>
              </a:rPr>
              <a:t> </a:t>
            </a:r>
            <a:r>
              <a:rPr dirty="0" sz="2000" spc="-25" b="1">
                <a:latin typeface="Palatino Linotype"/>
                <a:cs typeface="Palatino Linotype"/>
              </a:rPr>
              <a:t>Tools</a:t>
            </a:r>
            <a:r>
              <a:rPr dirty="0" sz="2000" spc="-35" b="1">
                <a:latin typeface="Palatino Linotype"/>
                <a:cs typeface="Palatino Linotype"/>
              </a:rPr>
              <a:t> </a:t>
            </a:r>
            <a:r>
              <a:rPr dirty="0" sz="2000" b="1">
                <a:latin typeface="Palatino Linotype"/>
                <a:cs typeface="Palatino Linotype"/>
              </a:rPr>
              <a:t>for</a:t>
            </a:r>
            <a:r>
              <a:rPr dirty="0" sz="2000" spc="-20" b="1">
                <a:latin typeface="Palatino Linotype"/>
                <a:cs typeface="Palatino Linotype"/>
              </a:rPr>
              <a:t> </a:t>
            </a:r>
            <a:r>
              <a:rPr dirty="0" sz="2000" b="1">
                <a:latin typeface="Palatino Linotype"/>
                <a:cs typeface="Palatino Linotype"/>
              </a:rPr>
              <a:t>Elder</a:t>
            </a:r>
            <a:r>
              <a:rPr dirty="0" sz="2000" spc="-30" b="1">
                <a:latin typeface="Palatino Linotype"/>
                <a:cs typeface="Palatino Linotype"/>
              </a:rPr>
              <a:t> </a:t>
            </a:r>
            <a:r>
              <a:rPr dirty="0" sz="2000" b="1">
                <a:latin typeface="Palatino Linotype"/>
                <a:cs typeface="Palatino Linotype"/>
              </a:rPr>
              <a:t>Abuse</a:t>
            </a:r>
            <a:r>
              <a:rPr dirty="0" sz="2000" spc="-20" b="1">
                <a:latin typeface="Palatino Linotype"/>
                <a:cs typeface="Palatino Linotype"/>
              </a:rPr>
              <a:t> </a:t>
            </a:r>
            <a:r>
              <a:rPr dirty="0" sz="2000" b="1">
                <a:latin typeface="Palatino Linotype"/>
                <a:cs typeface="Palatino Linotype"/>
              </a:rPr>
              <a:t>Prevention</a:t>
            </a:r>
            <a:r>
              <a:rPr dirty="0" sz="2000" spc="-45" b="1">
                <a:latin typeface="Palatino Linotype"/>
                <a:cs typeface="Palatino Linotype"/>
              </a:rPr>
              <a:t> </a:t>
            </a:r>
            <a:r>
              <a:rPr dirty="0" sz="2000" spc="-10" b="1">
                <a:latin typeface="Palatino Linotype"/>
                <a:cs typeface="Palatino Linotype"/>
              </a:rPr>
              <a:t>(STEAP):</a:t>
            </a:r>
            <a:endParaRPr sz="2000">
              <a:latin typeface="Palatino Linotype"/>
              <a:cs typeface="Palatino Linotype"/>
            </a:endParaRPr>
          </a:p>
          <a:p>
            <a:pPr lvl="1" marL="756285" indent="-286385">
              <a:lnSpc>
                <a:spcPct val="100000"/>
              </a:lnSpc>
              <a:spcBef>
                <a:spcPts val="480"/>
              </a:spcBef>
              <a:buClr>
                <a:srgbClr val="790925"/>
              </a:buClr>
              <a:buSzPct val="85000"/>
              <a:buFont typeface="Arial"/>
              <a:buChar char="•"/>
              <a:tabLst>
                <a:tab pos="756285" algn="l"/>
              </a:tabLst>
            </a:pPr>
            <a:r>
              <a:rPr dirty="0" sz="2000">
                <a:latin typeface="Palatino Linotype"/>
                <a:cs typeface="Palatino Linotype"/>
              </a:rPr>
              <a:t>Customizable</a:t>
            </a:r>
            <a:r>
              <a:rPr dirty="0" sz="2000" spc="-70">
                <a:latin typeface="Palatino Linotype"/>
                <a:cs typeface="Palatino Linotype"/>
              </a:rPr>
              <a:t> </a:t>
            </a:r>
            <a:r>
              <a:rPr dirty="0" sz="2000">
                <a:latin typeface="Palatino Linotype"/>
                <a:cs typeface="Palatino Linotype"/>
              </a:rPr>
              <a:t>Outreach</a:t>
            </a:r>
            <a:r>
              <a:rPr dirty="0" sz="2000" spc="-50">
                <a:latin typeface="Palatino Linotype"/>
                <a:cs typeface="Palatino Linotype"/>
              </a:rPr>
              <a:t> </a:t>
            </a:r>
            <a:r>
              <a:rPr dirty="0" u="sng" sz="2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19"/>
              </a:rPr>
              <a:t>Toolkit</a:t>
            </a:r>
            <a:endParaRPr sz="2000">
              <a:latin typeface="Palatino Linotype"/>
              <a:cs typeface="Palatino Linotype"/>
            </a:endParaRPr>
          </a:p>
          <a:p>
            <a:pPr lvl="2" marL="1155065" indent="-227965">
              <a:lnSpc>
                <a:spcPct val="100000"/>
              </a:lnSpc>
              <a:spcBef>
                <a:spcPts val="480"/>
              </a:spcBef>
              <a:buClr>
                <a:srgbClr val="790925"/>
              </a:buClr>
              <a:buSzPct val="85000"/>
              <a:buFont typeface="Arial"/>
              <a:buChar char="•"/>
              <a:tabLst>
                <a:tab pos="1155065" algn="l"/>
              </a:tabLst>
            </a:pPr>
            <a:r>
              <a:rPr dirty="0" u="sng" sz="2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0"/>
              </a:rPr>
              <a:t>Outreach</a:t>
            </a:r>
            <a:r>
              <a:rPr dirty="0" u="sng" sz="20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0"/>
              </a:rPr>
              <a:t> </a:t>
            </a:r>
            <a:r>
              <a:rPr dirty="0" u="sng" sz="2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0"/>
              </a:rPr>
              <a:t>Calendar</a:t>
            </a:r>
            <a:r>
              <a:rPr dirty="0" u="sng" sz="2000" spc="-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0"/>
              </a:rPr>
              <a:t> </a:t>
            </a:r>
            <a:r>
              <a:rPr dirty="0" u="sng" sz="2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0"/>
              </a:rPr>
              <a:t>&amp;</a:t>
            </a:r>
            <a:r>
              <a:rPr dirty="0" u="sng" sz="2000" spc="-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0"/>
              </a:rPr>
              <a:t> </a:t>
            </a:r>
            <a:r>
              <a:rPr dirty="0" u="sng" sz="2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0"/>
              </a:rPr>
              <a:t>Activity</a:t>
            </a:r>
            <a:r>
              <a:rPr dirty="0" u="sng" sz="2000" spc="-3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0"/>
              </a:rPr>
              <a:t> </a:t>
            </a:r>
            <a:r>
              <a:rPr dirty="0" u="sng" sz="2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0"/>
              </a:rPr>
              <a:t>Ideas</a:t>
            </a:r>
            <a:endParaRPr sz="2000">
              <a:latin typeface="Palatino Linotype"/>
              <a:cs typeface="Palatino Linotype"/>
            </a:endParaRPr>
          </a:p>
          <a:p>
            <a:pPr lvl="2" marL="1155065" marR="238760" indent="-228600">
              <a:lnSpc>
                <a:spcPct val="100000"/>
              </a:lnSpc>
              <a:spcBef>
                <a:spcPts val="480"/>
              </a:spcBef>
              <a:buClr>
                <a:srgbClr val="790925"/>
              </a:buClr>
              <a:buSzPct val="85000"/>
              <a:buFont typeface="Arial"/>
              <a:buChar char="•"/>
              <a:tabLst>
                <a:tab pos="1155065" algn="l"/>
              </a:tabLst>
            </a:pPr>
            <a:r>
              <a:rPr dirty="0" sz="2000">
                <a:latin typeface="Palatino Linotype"/>
                <a:cs typeface="Palatino Linotype"/>
                <a:hlinkClick r:id="rId21"/>
              </a:rPr>
              <a:t>Social</a:t>
            </a:r>
            <a:r>
              <a:rPr dirty="0" sz="2000" spc="-25">
                <a:latin typeface="Palatino Linotype"/>
                <a:cs typeface="Palatino Linotype"/>
                <a:hlinkClick r:id="rId21"/>
              </a:rPr>
              <a:t> </a:t>
            </a:r>
            <a:r>
              <a:rPr dirty="0" sz="2000">
                <a:latin typeface="Palatino Linotype"/>
                <a:cs typeface="Palatino Linotype"/>
                <a:hlinkClick r:id="rId21"/>
              </a:rPr>
              <a:t>Media Guide</a:t>
            </a:r>
            <a:r>
              <a:rPr dirty="0" sz="2000" spc="5">
                <a:latin typeface="Palatino Linotype"/>
                <a:cs typeface="Palatino Linotype"/>
                <a:hlinkClick r:id="rId21"/>
              </a:rPr>
              <a:t> </a:t>
            </a:r>
            <a:r>
              <a:rPr dirty="0" sz="2000">
                <a:latin typeface="Palatino Linotype"/>
                <a:cs typeface="Palatino Linotype"/>
                <a:hlinkClick r:id="rId21"/>
              </a:rPr>
              <a:t>–</a:t>
            </a:r>
            <a:r>
              <a:rPr dirty="0" sz="2000" spc="-5">
                <a:latin typeface="Palatino Linotype"/>
                <a:cs typeface="Palatino Linotype"/>
                <a:hlinkClick r:id="rId21"/>
              </a:rPr>
              <a:t> </a:t>
            </a:r>
            <a:r>
              <a:rPr dirty="0" u="sng" sz="2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1"/>
              </a:rPr>
              <a:t>Social</a:t>
            </a:r>
            <a:r>
              <a:rPr dirty="0" u="sng" sz="20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1"/>
              </a:rPr>
              <a:t> </a:t>
            </a:r>
            <a:r>
              <a:rPr dirty="0" u="sng" sz="2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1"/>
              </a:rPr>
              <a:t>Media</a:t>
            </a:r>
            <a:r>
              <a:rPr dirty="0" u="sng" sz="20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1"/>
              </a:rPr>
              <a:t> </a:t>
            </a:r>
            <a:r>
              <a:rPr dirty="0" u="sng" sz="2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1"/>
              </a:rPr>
              <a:t>Tips </a:t>
            </a:r>
            <a:r>
              <a:rPr dirty="0" sz="2000">
                <a:latin typeface="Palatino Linotype"/>
                <a:cs typeface="Palatino Linotype"/>
                <a:hlinkClick r:id="rId21"/>
              </a:rPr>
              <a:t>&amp;</a:t>
            </a:r>
            <a:r>
              <a:rPr dirty="0" sz="2000" spc="-20">
                <a:latin typeface="Palatino Linotype"/>
                <a:cs typeface="Palatino Linotype"/>
                <a:hlinkClick r:id="rId21"/>
              </a:rPr>
              <a:t> </a:t>
            </a:r>
            <a:r>
              <a:rPr dirty="0" u="sng" sz="2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1"/>
              </a:rPr>
              <a:t>Social</a:t>
            </a:r>
            <a:r>
              <a:rPr dirty="0" u="sng" sz="20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1"/>
              </a:rPr>
              <a:t> </a:t>
            </a:r>
            <a:r>
              <a:rPr dirty="0" u="sng" sz="2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1"/>
              </a:rPr>
              <a:t>Media</a:t>
            </a:r>
            <a:r>
              <a:rPr dirty="0" sz="2000" spc="-10">
                <a:solidFill>
                  <a:srgbClr val="0000FF"/>
                </a:solidFill>
                <a:latin typeface="Palatino Linotype"/>
                <a:cs typeface="Palatino Linotype"/>
                <a:hlinkClick r:id="rId21"/>
              </a:rPr>
              <a:t> </a:t>
            </a:r>
            <a:r>
              <a:rPr dirty="0" u="sng" sz="2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1"/>
              </a:rPr>
              <a:t>Policy</a:t>
            </a:r>
            <a:r>
              <a:rPr dirty="0" u="sng" sz="2000" spc="-10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1"/>
              </a:rPr>
              <a:t> </a:t>
            </a:r>
            <a:r>
              <a:rPr dirty="0" u="sng" sz="2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1"/>
              </a:rPr>
              <a:t>Template</a:t>
            </a:r>
            <a:endParaRPr sz="20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1705" y="373125"/>
            <a:ext cx="318389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Introductions</a:t>
            </a:r>
            <a:endParaRPr sz="4000"/>
          </a:p>
        </p:txBody>
      </p:sp>
      <p:sp>
        <p:nvSpPr>
          <p:cNvPr id="3" name="object 3" descr=""/>
          <p:cNvSpPr txBox="1"/>
          <p:nvPr/>
        </p:nvSpPr>
        <p:spPr>
          <a:xfrm>
            <a:off x="3127375" y="1639316"/>
            <a:ext cx="5466715" cy="787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790925"/>
              </a:buClr>
              <a:buSzPct val="84000"/>
              <a:buFont typeface="Arial"/>
              <a:buChar char="•"/>
              <a:tabLst>
                <a:tab pos="355600" algn="l"/>
              </a:tabLst>
            </a:pPr>
            <a:r>
              <a:rPr dirty="0" sz="2500">
                <a:latin typeface="Palatino Linotype"/>
                <a:cs typeface="Palatino Linotype"/>
              </a:rPr>
              <a:t>Aly</a:t>
            </a:r>
            <a:r>
              <a:rPr dirty="0" sz="2500" spc="-75">
                <a:latin typeface="Palatino Linotype"/>
                <a:cs typeface="Palatino Linotype"/>
              </a:rPr>
              <a:t> </a:t>
            </a:r>
            <a:r>
              <a:rPr dirty="0" sz="2500">
                <a:latin typeface="Palatino Linotype"/>
                <a:cs typeface="Palatino Linotype"/>
              </a:rPr>
              <a:t>Neumann,</a:t>
            </a:r>
            <a:r>
              <a:rPr dirty="0" sz="2500" spc="-65">
                <a:latin typeface="Palatino Linotype"/>
                <a:cs typeface="Palatino Linotype"/>
              </a:rPr>
              <a:t> </a:t>
            </a:r>
            <a:r>
              <a:rPr dirty="0" sz="2500">
                <a:latin typeface="Palatino Linotype"/>
                <a:cs typeface="Palatino Linotype"/>
              </a:rPr>
              <a:t>Project</a:t>
            </a:r>
            <a:r>
              <a:rPr dirty="0" sz="2500" spc="-60">
                <a:latin typeface="Palatino Linotype"/>
                <a:cs typeface="Palatino Linotype"/>
              </a:rPr>
              <a:t> </a:t>
            </a:r>
            <a:r>
              <a:rPr dirty="0" sz="2500" spc="-10">
                <a:latin typeface="Palatino Linotype"/>
                <a:cs typeface="Palatino Linotype"/>
              </a:rPr>
              <a:t>Coordinator– </a:t>
            </a:r>
            <a:r>
              <a:rPr dirty="0" sz="2500">
                <a:latin typeface="Palatino Linotype"/>
                <a:cs typeface="Palatino Linotype"/>
              </a:rPr>
              <a:t>Reframing</a:t>
            </a:r>
            <a:r>
              <a:rPr dirty="0" sz="2500" spc="-90">
                <a:latin typeface="Palatino Linotype"/>
                <a:cs typeface="Palatino Linotype"/>
              </a:rPr>
              <a:t> </a:t>
            </a:r>
            <a:r>
              <a:rPr dirty="0" sz="2500">
                <a:latin typeface="Palatino Linotype"/>
                <a:cs typeface="Palatino Linotype"/>
              </a:rPr>
              <a:t>Elder</a:t>
            </a:r>
            <a:r>
              <a:rPr dirty="0" sz="2500" spc="-155">
                <a:latin typeface="Palatino Linotype"/>
                <a:cs typeface="Palatino Linotype"/>
              </a:rPr>
              <a:t> </a:t>
            </a:r>
            <a:r>
              <a:rPr dirty="0" sz="2500" spc="-10">
                <a:latin typeface="Palatino Linotype"/>
                <a:cs typeface="Palatino Linotype"/>
              </a:rPr>
              <a:t>Abuse</a:t>
            </a:r>
            <a:endParaRPr sz="2500">
              <a:latin typeface="Palatino Linotype"/>
              <a:cs typeface="Palatino Linotype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626107"/>
            <a:ext cx="2209800" cy="15240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740" y="3810000"/>
            <a:ext cx="2209800" cy="147370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139820" y="3822572"/>
            <a:ext cx="5480685" cy="1549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spcBef>
                <a:spcPts val="95"/>
              </a:spcBef>
              <a:buSzPct val="84000"/>
              <a:buFont typeface="Arial"/>
              <a:buChar char="•"/>
              <a:tabLst>
                <a:tab pos="355600" algn="l"/>
                <a:tab pos="356870" algn="l"/>
              </a:tabLst>
            </a:pPr>
            <a:r>
              <a:rPr dirty="0" sz="2500">
                <a:solidFill>
                  <a:srgbClr val="790925"/>
                </a:solidFill>
                <a:latin typeface="Palatino Linotype"/>
                <a:cs typeface="Palatino Linotype"/>
              </a:rPr>
              <a:t>	</a:t>
            </a:r>
            <a:r>
              <a:rPr dirty="0" sz="2500">
                <a:latin typeface="Palatino Linotype"/>
                <a:cs typeface="Palatino Linotype"/>
              </a:rPr>
              <a:t>Kimmy</a:t>
            </a:r>
            <a:r>
              <a:rPr dirty="0" sz="2500" spc="-40">
                <a:latin typeface="Palatino Linotype"/>
                <a:cs typeface="Palatino Linotype"/>
              </a:rPr>
              <a:t> </a:t>
            </a:r>
            <a:r>
              <a:rPr dirty="0" sz="2500">
                <a:latin typeface="Palatino Linotype"/>
                <a:cs typeface="Palatino Linotype"/>
              </a:rPr>
              <a:t>Moon,</a:t>
            </a:r>
            <a:r>
              <a:rPr dirty="0" sz="2500" spc="-50">
                <a:latin typeface="Palatino Linotype"/>
                <a:cs typeface="Palatino Linotype"/>
              </a:rPr>
              <a:t> </a:t>
            </a:r>
            <a:r>
              <a:rPr dirty="0" sz="2500">
                <a:latin typeface="Palatino Linotype"/>
                <a:cs typeface="Palatino Linotype"/>
              </a:rPr>
              <a:t>Project</a:t>
            </a:r>
            <a:r>
              <a:rPr dirty="0" sz="2500" spc="-35">
                <a:latin typeface="Palatino Linotype"/>
                <a:cs typeface="Palatino Linotype"/>
              </a:rPr>
              <a:t> </a:t>
            </a:r>
            <a:r>
              <a:rPr dirty="0" sz="2500" spc="-10">
                <a:latin typeface="Palatino Linotype"/>
                <a:cs typeface="Palatino Linotype"/>
              </a:rPr>
              <a:t>Coordinator– </a:t>
            </a:r>
            <a:r>
              <a:rPr dirty="0" sz="2500">
                <a:latin typeface="Palatino Linotype"/>
                <a:cs typeface="Palatino Linotype"/>
              </a:rPr>
              <a:t>Social</a:t>
            </a:r>
            <a:r>
              <a:rPr dirty="0" sz="2500" spc="-35">
                <a:latin typeface="Palatino Linotype"/>
                <a:cs typeface="Palatino Linotype"/>
              </a:rPr>
              <a:t> </a:t>
            </a:r>
            <a:r>
              <a:rPr dirty="0" sz="2500">
                <a:latin typeface="Palatino Linotype"/>
                <a:cs typeface="Palatino Linotype"/>
              </a:rPr>
              <a:t>Media</a:t>
            </a:r>
            <a:r>
              <a:rPr dirty="0" sz="2500" spc="-50">
                <a:latin typeface="Palatino Linotype"/>
                <a:cs typeface="Palatino Linotype"/>
              </a:rPr>
              <a:t> </a:t>
            </a:r>
            <a:r>
              <a:rPr dirty="0" sz="2500">
                <a:latin typeface="Palatino Linotype"/>
                <a:cs typeface="Palatino Linotype"/>
              </a:rPr>
              <a:t>and</a:t>
            </a:r>
            <a:r>
              <a:rPr dirty="0" sz="2500" spc="-30">
                <a:latin typeface="Palatino Linotype"/>
                <a:cs typeface="Palatino Linotype"/>
              </a:rPr>
              <a:t> </a:t>
            </a:r>
            <a:r>
              <a:rPr dirty="0" sz="2500">
                <a:latin typeface="Palatino Linotype"/>
                <a:cs typeface="Palatino Linotype"/>
              </a:rPr>
              <a:t>Support</a:t>
            </a:r>
            <a:r>
              <a:rPr dirty="0" sz="2500" spc="-25">
                <a:latin typeface="Palatino Linotype"/>
                <a:cs typeface="Palatino Linotype"/>
              </a:rPr>
              <a:t> </a:t>
            </a:r>
            <a:r>
              <a:rPr dirty="0" sz="2500">
                <a:latin typeface="Palatino Linotype"/>
                <a:cs typeface="Palatino Linotype"/>
              </a:rPr>
              <a:t>and</a:t>
            </a:r>
            <a:r>
              <a:rPr dirty="0" sz="2500" spc="-45">
                <a:latin typeface="Palatino Linotype"/>
                <a:cs typeface="Palatino Linotype"/>
              </a:rPr>
              <a:t> </a:t>
            </a:r>
            <a:r>
              <a:rPr dirty="0" sz="2500" spc="-10">
                <a:latin typeface="Palatino Linotype"/>
                <a:cs typeface="Palatino Linotype"/>
              </a:rPr>
              <a:t>Tools </a:t>
            </a:r>
            <a:r>
              <a:rPr dirty="0" sz="2500">
                <a:latin typeface="Palatino Linotype"/>
                <a:cs typeface="Palatino Linotype"/>
              </a:rPr>
              <a:t>for</a:t>
            </a:r>
            <a:r>
              <a:rPr dirty="0" sz="2500" spc="-50">
                <a:latin typeface="Palatino Linotype"/>
                <a:cs typeface="Palatino Linotype"/>
              </a:rPr>
              <a:t> </a:t>
            </a:r>
            <a:r>
              <a:rPr dirty="0" sz="2500">
                <a:latin typeface="Palatino Linotype"/>
                <a:cs typeface="Palatino Linotype"/>
              </a:rPr>
              <a:t>Elder</a:t>
            </a:r>
            <a:r>
              <a:rPr dirty="0" sz="2500" spc="-140">
                <a:latin typeface="Palatino Linotype"/>
                <a:cs typeface="Palatino Linotype"/>
              </a:rPr>
              <a:t> </a:t>
            </a:r>
            <a:r>
              <a:rPr dirty="0" sz="2500">
                <a:latin typeface="Palatino Linotype"/>
                <a:cs typeface="Palatino Linotype"/>
              </a:rPr>
              <a:t>Abuse</a:t>
            </a:r>
            <a:r>
              <a:rPr dirty="0" sz="2500" spc="-20">
                <a:latin typeface="Palatino Linotype"/>
                <a:cs typeface="Palatino Linotype"/>
              </a:rPr>
              <a:t> </a:t>
            </a:r>
            <a:r>
              <a:rPr dirty="0" sz="2500">
                <a:latin typeface="Palatino Linotype"/>
                <a:cs typeface="Palatino Linotype"/>
              </a:rPr>
              <a:t>Prevention</a:t>
            </a:r>
            <a:r>
              <a:rPr dirty="0" sz="2500" spc="-65">
                <a:latin typeface="Palatino Linotype"/>
                <a:cs typeface="Palatino Linotype"/>
              </a:rPr>
              <a:t> </a:t>
            </a:r>
            <a:r>
              <a:rPr dirty="0" sz="2500" spc="-10">
                <a:latin typeface="Palatino Linotype"/>
                <a:cs typeface="Palatino Linotype"/>
              </a:rPr>
              <a:t>(STEAP) Initiative</a:t>
            </a:r>
            <a:endParaRPr sz="25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99338" y="4210050"/>
            <a:ext cx="3364865" cy="1177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Palatino Linotype"/>
                <a:cs typeface="Palatino Linotype"/>
              </a:rPr>
              <a:t>National</a:t>
            </a:r>
            <a:r>
              <a:rPr dirty="0" sz="1800" spc="-40" b="1">
                <a:latin typeface="Palatino Linotype"/>
                <a:cs typeface="Palatino Linotype"/>
              </a:rPr>
              <a:t> </a:t>
            </a:r>
            <a:r>
              <a:rPr dirty="0" sz="1800" b="1">
                <a:latin typeface="Palatino Linotype"/>
                <a:cs typeface="Palatino Linotype"/>
              </a:rPr>
              <a:t>Center</a:t>
            </a:r>
            <a:r>
              <a:rPr dirty="0" sz="1800" spc="-35" b="1">
                <a:latin typeface="Palatino Linotype"/>
                <a:cs typeface="Palatino Linotype"/>
              </a:rPr>
              <a:t> </a:t>
            </a:r>
            <a:r>
              <a:rPr dirty="0" sz="1800" b="1">
                <a:latin typeface="Palatino Linotype"/>
                <a:cs typeface="Palatino Linotype"/>
              </a:rPr>
              <a:t>on</a:t>
            </a:r>
            <a:r>
              <a:rPr dirty="0" sz="1800" spc="-35" b="1">
                <a:latin typeface="Palatino Linotype"/>
                <a:cs typeface="Palatino Linotype"/>
              </a:rPr>
              <a:t> </a:t>
            </a:r>
            <a:r>
              <a:rPr dirty="0" sz="1800" b="1">
                <a:latin typeface="Palatino Linotype"/>
                <a:cs typeface="Palatino Linotype"/>
              </a:rPr>
              <a:t>Elder</a:t>
            </a:r>
            <a:r>
              <a:rPr dirty="0" sz="1800" spc="-50" b="1">
                <a:latin typeface="Palatino Linotype"/>
                <a:cs typeface="Palatino Linotype"/>
              </a:rPr>
              <a:t> </a:t>
            </a:r>
            <a:r>
              <a:rPr dirty="0" sz="1800" spc="-10" b="1">
                <a:latin typeface="Palatino Linotype"/>
                <a:cs typeface="Palatino Linotype"/>
              </a:rPr>
              <a:t>Abuse 1-855-500-</a:t>
            </a:r>
            <a:r>
              <a:rPr dirty="0" sz="1800" b="1">
                <a:latin typeface="Palatino Linotype"/>
                <a:cs typeface="Palatino Linotype"/>
              </a:rPr>
              <a:t>3537</a:t>
            </a:r>
            <a:r>
              <a:rPr dirty="0" sz="1800" spc="70" b="1">
                <a:latin typeface="Palatino Linotype"/>
                <a:cs typeface="Palatino Linotype"/>
              </a:rPr>
              <a:t> </a:t>
            </a:r>
            <a:r>
              <a:rPr dirty="0" sz="1800" spc="-10" b="1">
                <a:latin typeface="Palatino Linotype"/>
                <a:cs typeface="Palatino Linotype"/>
              </a:rPr>
              <a:t>(ELDR)</a:t>
            </a:r>
            <a:endParaRPr sz="18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</a:pPr>
            <a:r>
              <a:rPr dirty="0" u="sng" sz="1800" spc="-10" b="1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  <a:hlinkClick r:id="rId2"/>
              </a:rPr>
              <a:t>ncea@med.usc.edu</a:t>
            </a:r>
            <a:endParaRPr sz="18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1800" spc="-10" b="1">
                <a:latin typeface="Palatino Linotype"/>
                <a:cs typeface="Palatino Linotype"/>
              </a:rPr>
              <a:t>ncea.acl.gov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6059" rIns="0" bIns="0" rtlCol="0" vert="horz">
            <a:spAutoFit/>
          </a:bodyPr>
          <a:lstStyle/>
          <a:p>
            <a:pPr marL="1281430">
              <a:lnSpc>
                <a:spcPct val="100000"/>
              </a:lnSpc>
              <a:spcBef>
                <a:spcPts val="100"/>
              </a:spcBef>
            </a:pPr>
            <a:r>
              <a:rPr dirty="0"/>
              <a:t>Thank</a:t>
            </a:r>
            <a:r>
              <a:rPr dirty="0" spc="-85"/>
              <a:t> </a:t>
            </a:r>
            <a:r>
              <a:rPr dirty="0"/>
              <a:t>you</a:t>
            </a:r>
            <a:r>
              <a:rPr dirty="0" spc="-100"/>
              <a:t> </a:t>
            </a:r>
            <a:r>
              <a:rPr dirty="0"/>
              <a:t>and</a:t>
            </a:r>
            <a:r>
              <a:rPr dirty="0" spc="-65"/>
              <a:t> </a:t>
            </a:r>
            <a:r>
              <a:rPr dirty="0" spc="-25"/>
              <a:t>Q&amp;A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3188" y="4607052"/>
            <a:ext cx="263651" cy="24383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53422" y="5031014"/>
            <a:ext cx="226325" cy="16255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63667" y="4279391"/>
            <a:ext cx="233172" cy="225551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232103" y="2163572"/>
            <a:ext cx="6677659" cy="100139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383790" marR="5080" indent="-2371725">
              <a:lnSpc>
                <a:spcPct val="100000"/>
              </a:lnSpc>
              <a:spcBef>
                <a:spcPts val="105"/>
              </a:spcBef>
            </a:pPr>
            <a:r>
              <a:rPr dirty="0" sz="3200" spc="-10" b="1">
                <a:latin typeface="Palatino Linotype"/>
                <a:cs typeface="Palatino Linotype"/>
              </a:rPr>
              <a:t>https://ncea.acl.gov/Resources/Refra ming.aspx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273421" y="4094734"/>
            <a:ext cx="3289300" cy="112903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 marR="5080">
              <a:lnSpc>
                <a:spcPct val="132500"/>
              </a:lnSpc>
              <a:spcBef>
                <a:spcPts val="200"/>
              </a:spcBef>
            </a:pPr>
            <a:r>
              <a:rPr dirty="0" sz="1800" spc="-10" b="1">
                <a:latin typeface="Palatino Linotype"/>
                <a:cs typeface="Palatino Linotype"/>
              </a:rPr>
              <a:t>linkedin.com/company/ncea @NationalCenteronElderAbuse @NCEAatUSC</a:t>
            </a:r>
            <a:endParaRPr sz="18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6065" rIns="0" bIns="0" rtlCol="0" vert="horz">
            <a:spAutoFit/>
          </a:bodyPr>
          <a:lstStyle/>
          <a:p>
            <a:pPr marL="1748789">
              <a:lnSpc>
                <a:spcPct val="100000"/>
              </a:lnSpc>
              <a:spcBef>
                <a:spcPts val="1165"/>
              </a:spcBef>
            </a:pPr>
            <a:r>
              <a:rPr dirty="0" sz="4000" spc="-40"/>
              <a:t>Webinar</a:t>
            </a:r>
            <a:r>
              <a:rPr dirty="0" sz="4000" spc="-195"/>
              <a:t> </a:t>
            </a:r>
            <a:r>
              <a:rPr dirty="0" sz="4000" spc="-10"/>
              <a:t>Objectives</a:t>
            </a:r>
            <a:endParaRPr sz="4000"/>
          </a:p>
          <a:p>
            <a:pPr marL="63500">
              <a:lnSpc>
                <a:spcPct val="100000"/>
              </a:lnSpc>
              <a:spcBef>
                <a:spcPts val="745"/>
              </a:spcBef>
            </a:pPr>
            <a:r>
              <a:rPr dirty="0" sz="2800" b="0">
                <a:latin typeface="Palatino Linotype"/>
                <a:cs typeface="Palatino Linotype"/>
              </a:rPr>
              <a:t>During</a:t>
            </a:r>
            <a:r>
              <a:rPr dirty="0" sz="2800" spc="-60" b="0">
                <a:latin typeface="Palatino Linotype"/>
                <a:cs typeface="Palatino Linotype"/>
              </a:rPr>
              <a:t> </a:t>
            </a:r>
            <a:r>
              <a:rPr dirty="0" sz="2800" b="0">
                <a:latin typeface="Palatino Linotype"/>
                <a:cs typeface="Palatino Linotype"/>
              </a:rPr>
              <a:t>this</a:t>
            </a:r>
            <a:r>
              <a:rPr dirty="0" sz="2800" spc="-45" b="0">
                <a:latin typeface="Palatino Linotype"/>
                <a:cs typeface="Palatino Linotype"/>
              </a:rPr>
              <a:t> </a:t>
            </a:r>
            <a:r>
              <a:rPr dirty="0" sz="2800" b="0">
                <a:latin typeface="Palatino Linotype"/>
                <a:cs typeface="Palatino Linotype"/>
              </a:rPr>
              <a:t>interactive</a:t>
            </a:r>
            <a:r>
              <a:rPr dirty="0" sz="2800" spc="-70" b="0">
                <a:latin typeface="Palatino Linotype"/>
                <a:cs typeface="Palatino Linotype"/>
              </a:rPr>
              <a:t> </a:t>
            </a:r>
            <a:r>
              <a:rPr dirty="0" sz="2800" b="0">
                <a:latin typeface="Palatino Linotype"/>
                <a:cs typeface="Palatino Linotype"/>
              </a:rPr>
              <a:t>training</a:t>
            </a:r>
            <a:r>
              <a:rPr dirty="0" sz="2800" spc="-70" b="0">
                <a:latin typeface="Palatino Linotype"/>
                <a:cs typeface="Palatino Linotype"/>
              </a:rPr>
              <a:t> </a:t>
            </a:r>
            <a:r>
              <a:rPr dirty="0" sz="2800" b="0">
                <a:latin typeface="Palatino Linotype"/>
                <a:cs typeface="Palatino Linotype"/>
              </a:rPr>
              <a:t>we</a:t>
            </a:r>
            <a:r>
              <a:rPr dirty="0" sz="2800" spc="-55" b="0">
                <a:latin typeface="Palatino Linotype"/>
                <a:cs typeface="Palatino Linotype"/>
              </a:rPr>
              <a:t> </a:t>
            </a:r>
            <a:r>
              <a:rPr dirty="0" sz="2800" spc="-10" b="0">
                <a:latin typeface="Palatino Linotype"/>
                <a:cs typeface="Palatino Linotype"/>
              </a:rPr>
              <a:t>will:</a:t>
            </a:r>
            <a:endParaRPr sz="2800">
              <a:latin typeface="Palatino Linotype"/>
              <a:cs typeface="Palatino Linotype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87653" y="2007234"/>
            <a:ext cx="6971665" cy="3611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82880" marR="283210" indent="-170815">
              <a:lnSpc>
                <a:spcPct val="100000"/>
              </a:lnSpc>
              <a:spcBef>
                <a:spcPts val="100"/>
              </a:spcBef>
              <a:buClr>
                <a:srgbClr val="790925"/>
              </a:buClr>
              <a:buSzPct val="85416"/>
              <a:buFont typeface="Arial"/>
              <a:buChar char="•"/>
              <a:tabLst>
                <a:tab pos="182880" algn="l"/>
              </a:tabLst>
            </a:pPr>
            <a:r>
              <a:rPr dirty="0" sz="2400">
                <a:latin typeface="Palatino Linotype"/>
                <a:cs typeface="Palatino Linotype"/>
              </a:rPr>
              <a:t>Learn</a:t>
            </a:r>
            <a:r>
              <a:rPr dirty="0" sz="2400" spc="-70">
                <a:latin typeface="Palatino Linotype"/>
                <a:cs typeface="Palatino Linotype"/>
              </a:rPr>
              <a:t> </a:t>
            </a:r>
            <a:r>
              <a:rPr dirty="0" sz="2400">
                <a:latin typeface="Palatino Linotype"/>
                <a:cs typeface="Palatino Linotype"/>
              </a:rPr>
              <a:t>about</a:t>
            </a:r>
            <a:r>
              <a:rPr dirty="0" sz="2400" spc="-60">
                <a:latin typeface="Palatino Linotype"/>
                <a:cs typeface="Palatino Linotype"/>
              </a:rPr>
              <a:t> </a:t>
            </a:r>
            <a:r>
              <a:rPr dirty="0" sz="2400">
                <a:latin typeface="Palatino Linotype"/>
                <a:cs typeface="Palatino Linotype"/>
              </a:rPr>
              <a:t>the</a:t>
            </a:r>
            <a:r>
              <a:rPr dirty="0" sz="2400" spc="-50">
                <a:latin typeface="Palatino Linotype"/>
                <a:cs typeface="Palatino Linotype"/>
              </a:rPr>
              <a:t> </a:t>
            </a:r>
            <a:r>
              <a:rPr dirty="0" sz="2400" spc="-70">
                <a:latin typeface="Palatino Linotype"/>
                <a:cs typeface="Palatino Linotype"/>
              </a:rPr>
              <a:t>NCEA’s</a:t>
            </a:r>
            <a:r>
              <a:rPr dirty="0" sz="2400" spc="-80">
                <a:latin typeface="Palatino Linotype"/>
                <a:cs typeface="Palatino Linotype"/>
              </a:rPr>
              <a:t> </a:t>
            </a:r>
            <a:r>
              <a:rPr dirty="0" sz="2400">
                <a:latin typeface="Palatino Linotype"/>
                <a:cs typeface="Palatino Linotype"/>
              </a:rPr>
              <a:t>Reframing</a:t>
            </a:r>
            <a:r>
              <a:rPr dirty="0" sz="2400" spc="-50">
                <a:latin typeface="Palatino Linotype"/>
                <a:cs typeface="Palatino Linotype"/>
              </a:rPr>
              <a:t> </a:t>
            </a:r>
            <a:r>
              <a:rPr dirty="0" sz="2400">
                <a:latin typeface="Palatino Linotype"/>
                <a:cs typeface="Palatino Linotype"/>
              </a:rPr>
              <a:t>Elder</a:t>
            </a:r>
            <a:r>
              <a:rPr dirty="0" sz="2400" spc="-135">
                <a:latin typeface="Palatino Linotype"/>
                <a:cs typeface="Palatino Linotype"/>
              </a:rPr>
              <a:t> </a:t>
            </a:r>
            <a:r>
              <a:rPr dirty="0" sz="2400" spc="-10">
                <a:latin typeface="Palatino Linotype"/>
                <a:cs typeface="Palatino Linotype"/>
              </a:rPr>
              <a:t>Abuse </a:t>
            </a:r>
            <a:r>
              <a:rPr dirty="0" sz="2400">
                <a:latin typeface="Palatino Linotype"/>
                <a:cs typeface="Palatino Linotype"/>
              </a:rPr>
              <a:t>Project</a:t>
            </a:r>
            <a:r>
              <a:rPr dirty="0" sz="2400" spc="-20">
                <a:latin typeface="Palatino Linotype"/>
                <a:cs typeface="Palatino Linotype"/>
              </a:rPr>
              <a:t> </a:t>
            </a:r>
            <a:r>
              <a:rPr dirty="0" sz="2400">
                <a:latin typeface="Palatino Linotype"/>
                <a:cs typeface="Palatino Linotype"/>
              </a:rPr>
              <a:t>and</a:t>
            </a:r>
            <a:r>
              <a:rPr dirty="0" sz="2400" spc="-5">
                <a:latin typeface="Palatino Linotype"/>
                <a:cs typeface="Palatino Linotype"/>
              </a:rPr>
              <a:t> </a:t>
            </a:r>
            <a:r>
              <a:rPr dirty="0" sz="2400">
                <a:latin typeface="Palatino Linotype"/>
                <a:cs typeface="Palatino Linotype"/>
              </a:rPr>
              <a:t>review</a:t>
            </a:r>
            <a:r>
              <a:rPr dirty="0" sz="2400" spc="-15">
                <a:latin typeface="Palatino Linotype"/>
                <a:cs typeface="Palatino Linotype"/>
              </a:rPr>
              <a:t> </a:t>
            </a:r>
            <a:r>
              <a:rPr dirty="0" sz="2400">
                <a:latin typeface="Palatino Linotype"/>
                <a:cs typeface="Palatino Linotype"/>
              </a:rPr>
              <a:t>a</a:t>
            </a:r>
            <a:r>
              <a:rPr dirty="0" sz="2400" spc="-15">
                <a:latin typeface="Palatino Linotype"/>
                <a:cs typeface="Palatino Linotype"/>
              </a:rPr>
              <a:t> </a:t>
            </a:r>
            <a:r>
              <a:rPr dirty="0" sz="2400">
                <a:latin typeface="Palatino Linotype"/>
                <a:cs typeface="Palatino Linotype"/>
              </a:rPr>
              <a:t>new</a:t>
            </a:r>
            <a:r>
              <a:rPr dirty="0" sz="2400" spc="-10">
                <a:latin typeface="Palatino Linotype"/>
                <a:cs typeface="Palatino Linotype"/>
              </a:rPr>
              <a:t> evidence-</a:t>
            </a:r>
            <a:r>
              <a:rPr dirty="0" sz="2400">
                <a:latin typeface="Palatino Linotype"/>
                <a:cs typeface="Palatino Linotype"/>
              </a:rPr>
              <a:t>based</a:t>
            </a:r>
            <a:r>
              <a:rPr dirty="0" sz="2400" spc="-35">
                <a:latin typeface="Palatino Linotype"/>
                <a:cs typeface="Palatino Linotype"/>
              </a:rPr>
              <a:t> </a:t>
            </a:r>
            <a:r>
              <a:rPr dirty="0" sz="2400" spc="-10">
                <a:latin typeface="Palatino Linotype"/>
                <a:cs typeface="Palatino Linotype"/>
              </a:rPr>
              <a:t>public communication</a:t>
            </a:r>
            <a:r>
              <a:rPr dirty="0" sz="2400" spc="-45">
                <a:latin typeface="Palatino Linotype"/>
                <a:cs typeface="Palatino Linotype"/>
              </a:rPr>
              <a:t> </a:t>
            </a:r>
            <a:r>
              <a:rPr dirty="0" sz="2400">
                <a:latin typeface="Palatino Linotype"/>
                <a:cs typeface="Palatino Linotype"/>
              </a:rPr>
              <a:t>strategy</a:t>
            </a:r>
            <a:r>
              <a:rPr dirty="0" sz="2400" spc="-40">
                <a:latin typeface="Palatino Linotype"/>
                <a:cs typeface="Palatino Linotype"/>
              </a:rPr>
              <a:t> </a:t>
            </a:r>
            <a:r>
              <a:rPr dirty="0" sz="2400">
                <a:latin typeface="Palatino Linotype"/>
                <a:cs typeface="Palatino Linotype"/>
              </a:rPr>
              <a:t>on</a:t>
            </a:r>
            <a:r>
              <a:rPr dirty="0" sz="2400" spc="-50">
                <a:latin typeface="Palatino Linotype"/>
                <a:cs typeface="Palatino Linotype"/>
              </a:rPr>
              <a:t> </a:t>
            </a:r>
            <a:r>
              <a:rPr dirty="0" sz="2400">
                <a:latin typeface="Palatino Linotype"/>
                <a:cs typeface="Palatino Linotype"/>
              </a:rPr>
              <a:t>elder</a:t>
            </a:r>
            <a:r>
              <a:rPr dirty="0" sz="2400" spc="-50">
                <a:latin typeface="Palatino Linotype"/>
                <a:cs typeface="Palatino Linotype"/>
              </a:rPr>
              <a:t> </a:t>
            </a:r>
            <a:r>
              <a:rPr dirty="0" sz="2400" spc="-10">
                <a:latin typeface="Palatino Linotype"/>
                <a:cs typeface="Palatino Linotype"/>
              </a:rPr>
              <a:t>abuse;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795"/>
              </a:spcBef>
              <a:buClr>
                <a:srgbClr val="790925"/>
              </a:buClr>
              <a:buFont typeface="Arial"/>
              <a:buChar char="•"/>
            </a:pPr>
            <a:endParaRPr sz="2400">
              <a:latin typeface="Palatino Linotype"/>
              <a:cs typeface="Palatino Linotype"/>
            </a:endParaRPr>
          </a:p>
          <a:p>
            <a:pPr marL="182880" marR="5080" indent="-170815">
              <a:lnSpc>
                <a:spcPct val="100000"/>
              </a:lnSpc>
              <a:buClr>
                <a:srgbClr val="790925"/>
              </a:buClr>
              <a:buSzPct val="85416"/>
              <a:buFont typeface="Arial"/>
              <a:buChar char="•"/>
              <a:tabLst>
                <a:tab pos="182880" algn="l"/>
              </a:tabLst>
            </a:pPr>
            <a:r>
              <a:rPr dirty="0" sz="2400">
                <a:latin typeface="Palatino Linotype"/>
                <a:cs typeface="Palatino Linotype"/>
              </a:rPr>
              <a:t>Review</a:t>
            </a:r>
            <a:r>
              <a:rPr dirty="0" sz="2400" spc="-70">
                <a:latin typeface="Palatino Linotype"/>
                <a:cs typeface="Palatino Linotype"/>
              </a:rPr>
              <a:t> </a:t>
            </a:r>
            <a:r>
              <a:rPr dirty="0" sz="2400">
                <a:latin typeface="Palatino Linotype"/>
                <a:cs typeface="Palatino Linotype"/>
              </a:rPr>
              <a:t>how</a:t>
            </a:r>
            <a:r>
              <a:rPr dirty="0" sz="2400" spc="-30">
                <a:latin typeface="Palatino Linotype"/>
                <a:cs typeface="Palatino Linotype"/>
              </a:rPr>
              <a:t> </a:t>
            </a:r>
            <a:r>
              <a:rPr dirty="0" sz="2400">
                <a:latin typeface="Palatino Linotype"/>
                <a:cs typeface="Palatino Linotype"/>
              </a:rPr>
              <a:t>we</a:t>
            </a:r>
            <a:r>
              <a:rPr dirty="0" sz="2400" spc="-50">
                <a:latin typeface="Palatino Linotype"/>
                <a:cs typeface="Palatino Linotype"/>
              </a:rPr>
              <a:t> </a:t>
            </a:r>
            <a:r>
              <a:rPr dirty="0" sz="2400">
                <a:latin typeface="Palatino Linotype"/>
                <a:cs typeface="Palatino Linotype"/>
              </a:rPr>
              <a:t>can</a:t>
            </a:r>
            <a:r>
              <a:rPr dirty="0" sz="2400" spc="-40">
                <a:latin typeface="Palatino Linotype"/>
                <a:cs typeface="Palatino Linotype"/>
              </a:rPr>
              <a:t> </a:t>
            </a:r>
            <a:r>
              <a:rPr dirty="0" sz="2400">
                <a:latin typeface="Palatino Linotype"/>
                <a:cs typeface="Palatino Linotype"/>
              </a:rPr>
              <a:t>apply</a:t>
            </a:r>
            <a:r>
              <a:rPr dirty="0" sz="2400" spc="-45">
                <a:latin typeface="Palatino Linotype"/>
                <a:cs typeface="Palatino Linotype"/>
              </a:rPr>
              <a:t> </a:t>
            </a:r>
            <a:r>
              <a:rPr dirty="0" sz="2400">
                <a:latin typeface="Palatino Linotype"/>
                <a:cs typeface="Palatino Linotype"/>
              </a:rPr>
              <a:t>the</a:t>
            </a:r>
            <a:r>
              <a:rPr dirty="0" sz="2400" spc="-35">
                <a:latin typeface="Palatino Linotype"/>
                <a:cs typeface="Palatino Linotype"/>
              </a:rPr>
              <a:t> </a:t>
            </a:r>
            <a:r>
              <a:rPr dirty="0" sz="2400">
                <a:latin typeface="Palatino Linotype"/>
                <a:cs typeface="Palatino Linotype"/>
              </a:rPr>
              <a:t>strategy</a:t>
            </a:r>
            <a:r>
              <a:rPr dirty="0" sz="2400" spc="-30">
                <a:latin typeface="Palatino Linotype"/>
                <a:cs typeface="Palatino Linotype"/>
              </a:rPr>
              <a:t> </a:t>
            </a:r>
            <a:r>
              <a:rPr dirty="0" sz="2400">
                <a:latin typeface="Palatino Linotype"/>
                <a:cs typeface="Palatino Linotype"/>
              </a:rPr>
              <a:t>to</a:t>
            </a:r>
            <a:r>
              <a:rPr dirty="0" sz="2400" spc="-35">
                <a:latin typeface="Palatino Linotype"/>
                <a:cs typeface="Palatino Linotype"/>
              </a:rPr>
              <a:t> </a:t>
            </a:r>
            <a:r>
              <a:rPr dirty="0" sz="2400">
                <a:latin typeface="Palatino Linotype"/>
                <a:cs typeface="Palatino Linotype"/>
              </a:rPr>
              <a:t>our</a:t>
            </a:r>
            <a:r>
              <a:rPr dirty="0" sz="2400" spc="-45">
                <a:latin typeface="Palatino Linotype"/>
                <a:cs typeface="Palatino Linotype"/>
              </a:rPr>
              <a:t> </a:t>
            </a:r>
            <a:r>
              <a:rPr dirty="0" sz="2400" spc="-25">
                <a:latin typeface="Palatino Linotype"/>
                <a:cs typeface="Palatino Linotype"/>
              </a:rPr>
              <a:t>own </a:t>
            </a:r>
            <a:r>
              <a:rPr dirty="0" sz="2400">
                <a:latin typeface="Palatino Linotype"/>
                <a:cs typeface="Palatino Linotype"/>
              </a:rPr>
              <a:t>social</a:t>
            </a:r>
            <a:r>
              <a:rPr dirty="0" sz="2400" spc="-80">
                <a:latin typeface="Palatino Linotype"/>
                <a:cs typeface="Palatino Linotype"/>
              </a:rPr>
              <a:t> </a:t>
            </a:r>
            <a:r>
              <a:rPr dirty="0" sz="2400">
                <a:latin typeface="Palatino Linotype"/>
                <a:cs typeface="Palatino Linotype"/>
              </a:rPr>
              <a:t>media</a:t>
            </a:r>
            <a:r>
              <a:rPr dirty="0" sz="2400" spc="-80">
                <a:latin typeface="Palatino Linotype"/>
                <a:cs typeface="Palatino Linotype"/>
              </a:rPr>
              <a:t> </a:t>
            </a:r>
            <a:r>
              <a:rPr dirty="0" sz="2400">
                <a:latin typeface="Palatino Linotype"/>
                <a:cs typeface="Palatino Linotype"/>
              </a:rPr>
              <a:t>communication</a:t>
            </a:r>
            <a:r>
              <a:rPr dirty="0" sz="2400" spc="-45">
                <a:latin typeface="Palatino Linotype"/>
                <a:cs typeface="Palatino Linotype"/>
              </a:rPr>
              <a:t> </a:t>
            </a:r>
            <a:r>
              <a:rPr dirty="0" sz="2400" spc="-10">
                <a:latin typeface="Palatino Linotype"/>
                <a:cs typeface="Palatino Linotype"/>
              </a:rPr>
              <a:t>practices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795"/>
              </a:spcBef>
              <a:buClr>
                <a:srgbClr val="790925"/>
              </a:buClr>
              <a:buFont typeface="Arial"/>
              <a:buChar char="•"/>
            </a:pPr>
            <a:endParaRPr sz="2400">
              <a:latin typeface="Palatino Linotype"/>
              <a:cs typeface="Palatino Linotype"/>
            </a:endParaRPr>
          </a:p>
          <a:p>
            <a:pPr marL="182880" marR="67310" indent="-170815">
              <a:lnSpc>
                <a:spcPct val="100000"/>
              </a:lnSpc>
              <a:buClr>
                <a:srgbClr val="790925"/>
              </a:buClr>
              <a:buSzPct val="85416"/>
              <a:buFont typeface="Arial"/>
              <a:buChar char="•"/>
              <a:tabLst>
                <a:tab pos="182880" algn="l"/>
              </a:tabLst>
            </a:pPr>
            <a:r>
              <a:rPr dirty="0" sz="2400">
                <a:latin typeface="Palatino Linotype"/>
                <a:cs typeface="Palatino Linotype"/>
              </a:rPr>
              <a:t>Learn</a:t>
            </a:r>
            <a:r>
              <a:rPr dirty="0" sz="2400" spc="-45">
                <a:latin typeface="Palatino Linotype"/>
                <a:cs typeface="Palatino Linotype"/>
              </a:rPr>
              <a:t> </a:t>
            </a:r>
            <a:r>
              <a:rPr dirty="0" sz="2400">
                <a:latin typeface="Palatino Linotype"/>
                <a:cs typeface="Palatino Linotype"/>
              </a:rPr>
              <a:t>how</a:t>
            </a:r>
            <a:r>
              <a:rPr dirty="0" sz="2400" spc="-45">
                <a:latin typeface="Palatino Linotype"/>
                <a:cs typeface="Palatino Linotype"/>
              </a:rPr>
              <a:t> </a:t>
            </a:r>
            <a:r>
              <a:rPr dirty="0" sz="2400">
                <a:latin typeface="Palatino Linotype"/>
                <a:cs typeface="Palatino Linotype"/>
              </a:rPr>
              <a:t>to</a:t>
            </a:r>
            <a:r>
              <a:rPr dirty="0" sz="2400" spc="-40">
                <a:latin typeface="Palatino Linotype"/>
                <a:cs typeface="Palatino Linotype"/>
              </a:rPr>
              <a:t> </a:t>
            </a:r>
            <a:r>
              <a:rPr dirty="0" sz="2400">
                <a:latin typeface="Palatino Linotype"/>
                <a:cs typeface="Palatino Linotype"/>
              </a:rPr>
              <a:t>plan</a:t>
            </a:r>
            <a:r>
              <a:rPr dirty="0" sz="2400" spc="-50">
                <a:latin typeface="Palatino Linotype"/>
                <a:cs typeface="Palatino Linotype"/>
              </a:rPr>
              <a:t> </a:t>
            </a:r>
            <a:r>
              <a:rPr dirty="0" sz="2400">
                <a:latin typeface="Palatino Linotype"/>
                <a:cs typeface="Palatino Linotype"/>
              </a:rPr>
              <a:t>and</a:t>
            </a:r>
            <a:r>
              <a:rPr dirty="0" sz="2400" spc="-45">
                <a:latin typeface="Palatino Linotype"/>
                <a:cs typeface="Palatino Linotype"/>
              </a:rPr>
              <a:t> </a:t>
            </a:r>
            <a:r>
              <a:rPr dirty="0" sz="2400">
                <a:latin typeface="Palatino Linotype"/>
                <a:cs typeface="Palatino Linotype"/>
              </a:rPr>
              <a:t>organize</a:t>
            </a:r>
            <a:r>
              <a:rPr dirty="0" sz="2400" spc="-40">
                <a:latin typeface="Palatino Linotype"/>
                <a:cs typeface="Palatino Linotype"/>
              </a:rPr>
              <a:t> </a:t>
            </a:r>
            <a:r>
              <a:rPr dirty="0" sz="2400">
                <a:latin typeface="Palatino Linotype"/>
                <a:cs typeface="Palatino Linotype"/>
              </a:rPr>
              <a:t>posts</a:t>
            </a:r>
            <a:r>
              <a:rPr dirty="0" sz="2400" spc="-45">
                <a:latin typeface="Palatino Linotype"/>
                <a:cs typeface="Palatino Linotype"/>
              </a:rPr>
              <a:t> </a:t>
            </a:r>
            <a:r>
              <a:rPr dirty="0" sz="2400">
                <a:latin typeface="Palatino Linotype"/>
                <a:cs typeface="Palatino Linotype"/>
              </a:rPr>
              <a:t>about</a:t>
            </a:r>
            <a:r>
              <a:rPr dirty="0" sz="2400" spc="-50">
                <a:latin typeface="Palatino Linotype"/>
                <a:cs typeface="Palatino Linotype"/>
              </a:rPr>
              <a:t> </a:t>
            </a:r>
            <a:r>
              <a:rPr dirty="0" sz="2400" spc="-10">
                <a:latin typeface="Palatino Linotype"/>
                <a:cs typeface="Palatino Linotype"/>
              </a:rPr>
              <a:t>elder </a:t>
            </a:r>
            <a:r>
              <a:rPr dirty="0" sz="2400">
                <a:latin typeface="Palatino Linotype"/>
                <a:cs typeface="Palatino Linotype"/>
              </a:rPr>
              <a:t>abuse</a:t>
            </a:r>
            <a:r>
              <a:rPr dirty="0" sz="2400" spc="-25">
                <a:latin typeface="Palatino Linotype"/>
                <a:cs typeface="Palatino Linotype"/>
              </a:rPr>
              <a:t> </a:t>
            </a:r>
            <a:r>
              <a:rPr dirty="0" sz="2400" spc="-10">
                <a:latin typeface="Palatino Linotype"/>
                <a:cs typeface="Palatino Linotype"/>
              </a:rPr>
              <a:t>prevention</a:t>
            </a:r>
            <a:endParaRPr sz="24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5940" y="1614042"/>
            <a:ext cx="7813675" cy="32264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0" b="1">
                <a:solidFill>
                  <a:srgbClr val="8E0000"/>
                </a:solidFill>
                <a:latin typeface="Palatino Linotype"/>
                <a:cs typeface="Palatino Linotype"/>
              </a:rPr>
              <a:t>Short-</a:t>
            </a:r>
            <a:r>
              <a:rPr dirty="0" sz="2500" b="1">
                <a:solidFill>
                  <a:srgbClr val="8E0000"/>
                </a:solidFill>
                <a:latin typeface="Palatino Linotype"/>
                <a:cs typeface="Palatino Linotype"/>
              </a:rPr>
              <a:t>term</a:t>
            </a:r>
            <a:r>
              <a:rPr dirty="0" sz="2500" spc="5" b="1">
                <a:solidFill>
                  <a:srgbClr val="8E0000"/>
                </a:solidFill>
                <a:latin typeface="Palatino Linotype"/>
                <a:cs typeface="Palatino Linotype"/>
              </a:rPr>
              <a:t> </a:t>
            </a:r>
            <a:r>
              <a:rPr dirty="0" sz="2500" spc="-10" b="1">
                <a:solidFill>
                  <a:srgbClr val="8E0000"/>
                </a:solidFill>
                <a:latin typeface="Palatino Linotype"/>
                <a:cs typeface="Palatino Linotype"/>
              </a:rPr>
              <a:t>Goal:</a:t>
            </a:r>
            <a:endParaRPr sz="2500">
              <a:latin typeface="Palatino Linotype"/>
              <a:cs typeface="Palatino Linotype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dirty="0" sz="2500" spc="-10">
                <a:latin typeface="Palatino Linotype"/>
                <a:cs typeface="Palatino Linotype"/>
              </a:rPr>
              <a:t>Understand</a:t>
            </a:r>
            <a:endParaRPr sz="2500">
              <a:latin typeface="Palatino Linotype"/>
              <a:cs typeface="Palatino Linotype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dirty="0" sz="2500">
                <a:latin typeface="Palatino Linotype"/>
                <a:cs typeface="Palatino Linotype"/>
              </a:rPr>
              <a:t>Devise</a:t>
            </a:r>
            <a:r>
              <a:rPr dirty="0" sz="2500" spc="-40">
                <a:latin typeface="Palatino Linotype"/>
                <a:cs typeface="Palatino Linotype"/>
              </a:rPr>
              <a:t> </a:t>
            </a:r>
            <a:r>
              <a:rPr dirty="0" sz="2500">
                <a:latin typeface="Palatino Linotype"/>
                <a:cs typeface="Palatino Linotype"/>
              </a:rPr>
              <a:t>and</a:t>
            </a:r>
            <a:r>
              <a:rPr dirty="0" sz="2500" spc="-40">
                <a:latin typeface="Palatino Linotype"/>
                <a:cs typeface="Palatino Linotype"/>
              </a:rPr>
              <a:t> </a:t>
            </a:r>
            <a:r>
              <a:rPr dirty="0" sz="2500" spc="-10">
                <a:latin typeface="Palatino Linotype"/>
                <a:cs typeface="Palatino Linotype"/>
              </a:rPr>
              <a:t>disseminate</a:t>
            </a:r>
            <a:endParaRPr sz="25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25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</a:pPr>
            <a:r>
              <a:rPr dirty="0" sz="2500" spc="-20" b="1">
                <a:solidFill>
                  <a:srgbClr val="8E0000"/>
                </a:solidFill>
                <a:latin typeface="Palatino Linotype"/>
                <a:cs typeface="Palatino Linotype"/>
              </a:rPr>
              <a:t>Long-</a:t>
            </a:r>
            <a:r>
              <a:rPr dirty="0" sz="2500" b="1">
                <a:solidFill>
                  <a:srgbClr val="8E0000"/>
                </a:solidFill>
                <a:latin typeface="Palatino Linotype"/>
                <a:cs typeface="Palatino Linotype"/>
              </a:rPr>
              <a:t>term</a:t>
            </a:r>
            <a:r>
              <a:rPr dirty="0" sz="2500" spc="-20" b="1">
                <a:solidFill>
                  <a:srgbClr val="8E0000"/>
                </a:solidFill>
                <a:latin typeface="Palatino Linotype"/>
                <a:cs typeface="Palatino Linotype"/>
              </a:rPr>
              <a:t> goal:</a:t>
            </a:r>
            <a:endParaRPr sz="2500">
              <a:latin typeface="Palatino Linotype"/>
              <a:cs typeface="Palatino Linotype"/>
            </a:endParaRPr>
          </a:p>
          <a:p>
            <a:pPr marL="413384" marR="5080">
              <a:lnSpc>
                <a:spcPct val="100000"/>
              </a:lnSpc>
              <a:spcBef>
                <a:spcPts val="600"/>
              </a:spcBef>
            </a:pPr>
            <a:r>
              <a:rPr dirty="0" sz="2500" spc="-45">
                <a:latin typeface="Palatino Linotype"/>
                <a:cs typeface="Palatino Linotype"/>
              </a:rPr>
              <a:t>To</a:t>
            </a:r>
            <a:r>
              <a:rPr dirty="0" sz="2500" spc="-60">
                <a:latin typeface="Palatino Linotype"/>
                <a:cs typeface="Palatino Linotype"/>
              </a:rPr>
              <a:t> </a:t>
            </a:r>
            <a:r>
              <a:rPr dirty="0" sz="2500">
                <a:latin typeface="Palatino Linotype"/>
                <a:cs typeface="Palatino Linotype"/>
              </a:rPr>
              <a:t>build</a:t>
            </a:r>
            <a:r>
              <a:rPr dirty="0" sz="2500" spc="-65">
                <a:latin typeface="Palatino Linotype"/>
                <a:cs typeface="Palatino Linotype"/>
              </a:rPr>
              <a:t> </a:t>
            </a:r>
            <a:r>
              <a:rPr dirty="0" sz="2500">
                <a:latin typeface="Palatino Linotype"/>
                <a:cs typeface="Palatino Linotype"/>
              </a:rPr>
              <a:t>a</a:t>
            </a:r>
            <a:r>
              <a:rPr dirty="0" sz="2500" spc="-70">
                <a:latin typeface="Palatino Linotype"/>
                <a:cs typeface="Palatino Linotype"/>
              </a:rPr>
              <a:t> </a:t>
            </a:r>
            <a:r>
              <a:rPr dirty="0" sz="2500">
                <a:latin typeface="Palatino Linotype"/>
                <a:cs typeface="Palatino Linotype"/>
              </a:rPr>
              <a:t>society</a:t>
            </a:r>
            <a:r>
              <a:rPr dirty="0" sz="2500" spc="-75">
                <a:latin typeface="Palatino Linotype"/>
                <a:cs typeface="Palatino Linotype"/>
              </a:rPr>
              <a:t> </a:t>
            </a:r>
            <a:r>
              <a:rPr dirty="0" sz="2500">
                <a:latin typeface="Palatino Linotype"/>
                <a:cs typeface="Palatino Linotype"/>
              </a:rPr>
              <a:t>that</a:t>
            </a:r>
            <a:r>
              <a:rPr dirty="0" sz="2500" spc="-70">
                <a:latin typeface="Palatino Linotype"/>
                <a:cs typeface="Palatino Linotype"/>
              </a:rPr>
              <a:t> </a:t>
            </a:r>
            <a:r>
              <a:rPr dirty="0" sz="2500">
                <a:latin typeface="Palatino Linotype"/>
                <a:cs typeface="Palatino Linotype"/>
              </a:rPr>
              <a:t>makes</a:t>
            </a:r>
            <a:r>
              <a:rPr dirty="0" sz="2500" spc="-65">
                <a:latin typeface="Palatino Linotype"/>
                <a:cs typeface="Palatino Linotype"/>
              </a:rPr>
              <a:t> </a:t>
            </a:r>
            <a:r>
              <a:rPr dirty="0" sz="2500">
                <a:latin typeface="Palatino Linotype"/>
                <a:cs typeface="Palatino Linotype"/>
              </a:rPr>
              <a:t>informed</a:t>
            </a:r>
            <a:r>
              <a:rPr dirty="0" sz="2500" spc="-65">
                <a:latin typeface="Palatino Linotype"/>
                <a:cs typeface="Palatino Linotype"/>
              </a:rPr>
              <a:t> </a:t>
            </a:r>
            <a:r>
              <a:rPr dirty="0" sz="2500">
                <a:latin typeface="Palatino Linotype"/>
                <a:cs typeface="Palatino Linotype"/>
              </a:rPr>
              <a:t>choices</a:t>
            </a:r>
            <a:r>
              <a:rPr dirty="0" sz="2500" spc="-65">
                <a:latin typeface="Palatino Linotype"/>
                <a:cs typeface="Palatino Linotype"/>
              </a:rPr>
              <a:t> </a:t>
            </a:r>
            <a:r>
              <a:rPr dirty="0" sz="2500" spc="-25">
                <a:latin typeface="Palatino Linotype"/>
                <a:cs typeface="Palatino Linotype"/>
              </a:rPr>
              <a:t>on </a:t>
            </a:r>
            <a:r>
              <a:rPr dirty="0" sz="2500">
                <a:latin typeface="Palatino Linotype"/>
                <a:cs typeface="Palatino Linotype"/>
              </a:rPr>
              <a:t>policies</a:t>
            </a:r>
            <a:r>
              <a:rPr dirty="0" sz="2500" spc="-70">
                <a:latin typeface="Palatino Linotype"/>
                <a:cs typeface="Palatino Linotype"/>
              </a:rPr>
              <a:t> </a:t>
            </a:r>
            <a:r>
              <a:rPr dirty="0" sz="2500">
                <a:latin typeface="Palatino Linotype"/>
                <a:cs typeface="Palatino Linotype"/>
              </a:rPr>
              <a:t>and</a:t>
            </a:r>
            <a:r>
              <a:rPr dirty="0" sz="2500" spc="-50">
                <a:latin typeface="Palatino Linotype"/>
                <a:cs typeface="Palatino Linotype"/>
              </a:rPr>
              <a:t> </a:t>
            </a:r>
            <a:r>
              <a:rPr dirty="0" sz="2500">
                <a:latin typeface="Palatino Linotype"/>
                <a:cs typeface="Palatino Linotype"/>
              </a:rPr>
              <a:t>practices</a:t>
            </a:r>
            <a:r>
              <a:rPr dirty="0" sz="2500" spc="-35">
                <a:latin typeface="Palatino Linotype"/>
                <a:cs typeface="Palatino Linotype"/>
              </a:rPr>
              <a:t> </a:t>
            </a:r>
            <a:r>
              <a:rPr dirty="0" sz="2500">
                <a:latin typeface="Palatino Linotype"/>
                <a:cs typeface="Palatino Linotype"/>
              </a:rPr>
              <a:t>that</a:t>
            </a:r>
            <a:r>
              <a:rPr dirty="0" sz="2500" spc="-60">
                <a:latin typeface="Palatino Linotype"/>
                <a:cs typeface="Palatino Linotype"/>
              </a:rPr>
              <a:t> </a:t>
            </a:r>
            <a:r>
              <a:rPr dirty="0" sz="2500">
                <a:latin typeface="Palatino Linotype"/>
                <a:cs typeface="Palatino Linotype"/>
              </a:rPr>
              <a:t>address</a:t>
            </a:r>
            <a:r>
              <a:rPr dirty="0" sz="2500" spc="-30">
                <a:latin typeface="Palatino Linotype"/>
                <a:cs typeface="Palatino Linotype"/>
              </a:rPr>
              <a:t> </a:t>
            </a:r>
            <a:r>
              <a:rPr dirty="0" sz="2500">
                <a:latin typeface="Palatino Linotype"/>
                <a:cs typeface="Palatino Linotype"/>
              </a:rPr>
              <a:t>elder</a:t>
            </a:r>
            <a:r>
              <a:rPr dirty="0" sz="2500" spc="-55">
                <a:latin typeface="Palatino Linotype"/>
                <a:cs typeface="Palatino Linotype"/>
              </a:rPr>
              <a:t> </a:t>
            </a:r>
            <a:r>
              <a:rPr dirty="0" sz="2500">
                <a:latin typeface="Palatino Linotype"/>
                <a:cs typeface="Palatino Linotype"/>
              </a:rPr>
              <a:t>abuse</a:t>
            </a:r>
            <a:r>
              <a:rPr dirty="0" sz="2500" spc="-20">
                <a:latin typeface="Palatino Linotype"/>
                <a:cs typeface="Palatino Linotype"/>
              </a:rPr>
              <a:t> </a:t>
            </a:r>
            <a:r>
              <a:rPr dirty="0" sz="2500" spc="-10">
                <a:latin typeface="Palatino Linotype"/>
                <a:cs typeface="Palatino Linotype"/>
              </a:rPr>
              <a:t>based </a:t>
            </a:r>
            <a:r>
              <a:rPr dirty="0" sz="2500">
                <a:latin typeface="Palatino Linotype"/>
                <a:cs typeface="Palatino Linotype"/>
              </a:rPr>
              <a:t>on</a:t>
            </a:r>
            <a:r>
              <a:rPr dirty="0" sz="2500" spc="-55">
                <a:latin typeface="Palatino Linotype"/>
                <a:cs typeface="Palatino Linotype"/>
              </a:rPr>
              <a:t> </a:t>
            </a:r>
            <a:r>
              <a:rPr dirty="0" sz="2500">
                <a:latin typeface="Palatino Linotype"/>
                <a:cs typeface="Palatino Linotype"/>
              </a:rPr>
              <a:t>valid</a:t>
            </a:r>
            <a:r>
              <a:rPr dirty="0" sz="2500" spc="-50">
                <a:latin typeface="Palatino Linotype"/>
                <a:cs typeface="Palatino Linotype"/>
              </a:rPr>
              <a:t> </a:t>
            </a:r>
            <a:r>
              <a:rPr dirty="0" sz="2500">
                <a:latin typeface="Palatino Linotype"/>
                <a:cs typeface="Palatino Linotype"/>
              </a:rPr>
              <a:t>and</a:t>
            </a:r>
            <a:r>
              <a:rPr dirty="0" sz="2500" spc="-50">
                <a:latin typeface="Palatino Linotype"/>
                <a:cs typeface="Palatino Linotype"/>
              </a:rPr>
              <a:t> </a:t>
            </a:r>
            <a:r>
              <a:rPr dirty="0" sz="2500">
                <a:latin typeface="Palatino Linotype"/>
                <a:cs typeface="Palatino Linotype"/>
              </a:rPr>
              <a:t>reliable</a:t>
            </a:r>
            <a:r>
              <a:rPr dirty="0" sz="2500" spc="-55">
                <a:latin typeface="Palatino Linotype"/>
                <a:cs typeface="Palatino Linotype"/>
              </a:rPr>
              <a:t> </a:t>
            </a:r>
            <a:r>
              <a:rPr dirty="0" sz="2500" spc="-10">
                <a:latin typeface="Palatino Linotype"/>
                <a:cs typeface="Palatino Linotype"/>
              </a:rPr>
              <a:t>information</a:t>
            </a:r>
            <a:endParaRPr sz="25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17116" y="132334"/>
            <a:ext cx="6509384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225675" marR="5080" indent="-221361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Reframing</a:t>
            </a:r>
            <a:r>
              <a:rPr dirty="0" sz="3600" spc="-130"/>
              <a:t> </a:t>
            </a:r>
            <a:r>
              <a:rPr dirty="0" sz="3600"/>
              <a:t>Elder</a:t>
            </a:r>
            <a:r>
              <a:rPr dirty="0" sz="3600" spc="-130"/>
              <a:t> </a:t>
            </a:r>
            <a:r>
              <a:rPr dirty="0" sz="3600"/>
              <a:t>Abuse</a:t>
            </a:r>
            <a:r>
              <a:rPr dirty="0" sz="3600" spc="-120"/>
              <a:t> </a:t>
            </a:r>
            <a:r>
              <a:rPr dirty="0" sz="3600" spc="-10"/>
              <a:t>Project Overview</a:t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5930" rIns="0" bIns="0" rtlCol="0" vert="horz">
            <a:spAutoFit/>
          </a:bodyPr>
          <a:lstStyle/>
          <a:p>
            <a:pPr marL="2735580" marR="5080" indent="-2148205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How</a:t>
            </a:r>
            <a:r>
              <a:rPr dirty="0" sz="3600" spc="-95"/>
              <a:t> </a:t>
            </a:r>
            <a:r>
              <a:rPr dirty="0" sz="3600"/>
              <a:t>does</a:t>
            </a:r>
            <a:r>
              <a:rPr dirty="0" sz="3600" spc="-85"/>
              <a:t> </a:t>
            </a:r>
            <a:r>
              <a:rPr dirty="0" sz="3600"/>
              <a:t>the</a:t>
            </a:r>
            <a:r>
              <a:rPr dirty="0" sz="3600" spc="-80"/>
              <a:t> </a:t>
            </a:r>
            <a:r>
              <a:rPr dirty="0" sz="3600"/>
              <a:t>public</a:t>
            </a:r>
            <a:r>
              <a:rPr dirty="0" sz="3600" spc="-65"/>
              <a:t> </a:t>
            </a:r>
            <a:r>
              <a:rPr dirty="0" sz="3600"/>
              <a:t>think</a:t>
            </a:r>
            <a:r>
              <a:rPr dirty="0" sz="3600" spc="-85"/>
              <a:t> </a:t>
            </a:r>
            <a:r>
              <a:rPr dirty="0" sz="3600" spc="-10"/>
              <a:t>about </a:t>
            </a:r>
            <a:r>
              <a:rPr dirty="0" sz="3600"/>
              <a:t>elder</a:t>
            </a:r>
            <a:r>
              <a:rPr dirty="0" sz="3600" spc="-110"/>
              <a:t> </a:t>
            </a:r>
            <a:r>
              <a:rPr dirty="0" sz="3600" spc="-10"/>
              <a:t>abuse?</a:t>
            </a:r>
            <a:endParaRPr sz="3600"/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1447800"/>
            <a:ext cx="9144000" cy="4038600"/>
            <a:chOff x="0" y="1447800"/>
            <a:chExt cx="9144000" cy="40386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447800"/>
              <a:ext cx="9144000" cy="40386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6155" y="3557016"/>
              <a:ext cx="4509515" cy="1766316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343400" y="3581400"/>
              <a:ext cx="4419600" cy="1676400"/>
            </a:xfrm>
            <a:custGeom>
              <a:avLst/>
              <a:gdLst/>
              <a:ahLst/>
              <a:cxnLst/>
              <a:rect l="l" t="t" r="r" b="b"/>
              <a:pathLst>
                <a:path w="4419600" h="1676400">
                  <a:moveTo>
                    <a:pt x="0" y="838200"/>
                  </a:moveTo>
                  <a:lnTo>
                    <a:pt x="4032" y="787140"/>
                  </a:lnTo>
                  <a:lnTo>
                    <a:pt x="15977" y="736889"/>
                  </a:lnTo>
                  <a:lnTo>
                    <a:pt x="35601" y="687535"/>
                  </a:lnTo>
                  <a:lnTo>
                    <a:pt x="62675" y="639165"/>
                  </a:lnTo>
                  <a:lnTo>
                    <a:pt x="96967" y="591867"/>
                  </a:lnTo>
                  <a:lnTo>
                    <a:pt x="138247" y="545728"/>
                  </a:lnTo>
                  <a:lnTo>
                    <a:pt x="186282" y="500837"/>
                  </a:lnTo>
                  <a:lnTo>
                    <a:pt x="240842" y="457282"/>
                  </a:lnTo>
                  <a:lnTo>
                    <a:pt x="301695" y="415148"/>
                  </a:lnTo>
                  <a:lnTo>
                    <a:pt x="334410" y="394643"/>
                  </a:lnTo>
                  <a:lnTo>
                    <a:pt x="368611" y="374526"/>
                  </a:lnTo>
                  <a:lnTo>
                    <a:pt x="404270" y="354808"/>
                  </a:lnTo>
                  <a:lnTo>
                    <a:pt x="441359" y="335501"/>
                  </a:lnTo>
                  <a:lnTo>
                    <a:pt x="479847" y="316615"/>
                  </a:lnTo>
                  <a:lnTo>
                    <a:pt x="519706" y="298162"/>
                  </a:lnTo>
                  <a:lnTo>
                    <a:pt x="560908" y="280152"/>
                  </a:lnTo>
                  <a:lnTo>
                    <a:pt x="603424" y="262597"/>
                  </a:lnTo>
                  <a:lnTo>
                    <a:pt x="647223" y="245506"/>
                  </a:lnTo>
                  <a:lnTo>
                    <a:pt x="692279" y="228892"/>
                  </a:lnTo>
                  <a:lnTo>
                    <a:pt x="738561" y="212766"/>
                  </a:lnTo>
                  <a:lnTo>
                    <a:pt x="786041" y="197137"/>
                  </a:lnTo>
                  <a:lnTo>
                    <a:pt x="834690" y="182017"/>
                  </a:lnTo>
                  <a:lnTo>
                    <a:pt x="884479" y="167418"/>
                  </a:lnTo>
                  <a:lnTo>
                    <a:pt x="935379" y="153350"/>
                  </a:lnTo>
                  <a:lnTo>
                    <a:pt x="987361" y="139823"/>
                  </a:lnTo>
                  <a:lnTo>
                    <a:pt x="1040397" y="126850"/>
                  </a:lnTo>
                  <a:lnTo>
                    <a:pt x="1094457" y="114441"/>
                  </a:lnTo>
                  <a:lnTo>
                    <a:pt x="1149513" y="102606"/>
                  </a:lnTo>
                  <a:lnTo>
                    <a:pt x="1205536" y="91357"/>
                  </a:lnTo>
                  <a:lnTo>
                    <a:pt x="1262496" y="80706"/>
                  </a:lnTo>
                  <a:lnTo>
                    <a:pt x="1320366" y="70662"/>
                  </a:lnTo>
                  <a:lnTo>
                    <a:pt x="1379115" y="61236"/>
                  </a:lnTo>
                  <a:lnTo>
                    <a:pt x="1438716" y="52441"/>
                  </a:lnTo>
                  <a:lnTo>
                    <a:pt x="1499139" y="44286"/>
                  </a:lnTo>
                  <a:lnTo>
                    <a:pt x="1560355" y="36782"/>
                  </a:lnTo>
                  <a:lnTo>
                    <a:pt x="1622336" y="29942"/>
                  </a:lnTo>
                  <a:lnTo>
                    <a:pt x="1685053" y="23774"/>
                  </a:lnTo>
                  <a:lnTo>
                    <a:pt x="1748476" y="18292"/>
                  </a:lnTo>
                  <a:lnTo>
                    <a:pt x="1812577" y="13504"/>
                  </a:lnTo>
                  <a:lnTo>
                    <a:pt x="1877327" y="9424"/>
                  </a:lnTo>
                  <a:lnTo>
                    <a:pt x="1942697" y="6060"/>
                  </a:lnTo>
                  <a:lnTo>
                    <a:pt x="2008658" y="3425"/>
                  </a:lnTo>
                  <a:lnTo>
                    <a:pt x="2075181" y="1529"/>
                  </a:lnTo>
                  <a:lnTo>
                    <a:pt x="2142238" y="384"/>
                  </a:lnTo>
                  <a:lnTo>
                    <a:pt x="2209800" y="0"/>
                  </a:lnTo>
                  <a:lnTo>
                    <a:pt x="2277361" y="384"/>
                  </a:lnTo>
                  <a:lnTo>
                    <a:pt x="2344418" y="1529"/>
                  </a:lnTo>
                  <a:lnTo>
                    <a:pt x="2410941" y="3425"/>
                  </a:lnTo>
                  <a:lnTo>
                    <a:pt x="2476902" y="6060"/>
                  </a:lnTo>
                  <a:lnTo>
                    <a:pt x="2542272" y="9424"/>
                  </a:lnTo>
                  <a:lnTo>
                    <a:pt x="2607022" y="13504"/>
                  </a:lnTo>
                  <a:lnTo>
                    <a:pt x="2671123" y="18292"/>
                  </a:lnTo>
                  <a:lnTo>
                    <a:pt x="2734546" y="23774"/>
                  </a:lnTo>
                  <a:lnTo>
                    <a:pt x="2797263" y="29942"/>
                  </a:lnTo>
                  <a:lnTo>
                    <a:pt x="2859244" y="36782"/>
                  </a:lnTo>
                  <a:lnTo>
                    <a:pt x="2920460" y="44286"/>
                  </a:lnTo>
                  <a:lnTo>
                    <a:pt x="2980883" y="52441"/>
                  </a:lnTo>
                  <a:lnTo>
                    <a:pt x="3040484" y="61236"/>
                  </a:lnTo>
                  <a:lnTo>
                    <a:pt x="3099233" y="70662"/>
                  </a:lnTo>
                  <a:lnTo>
                    <a:pt x="3157103" y="80706"/>
                  </a:lnTo>
                  <a:lnTo>
                    <a:pt x="3214063" y="91357"/>
                  </a:lnTo>
                  <a:lnTo>
                    <a:pt x="3270086" y="102606"/>
                  </a:lnTo>
                  <a:lnTo>
                    <a:pt x="3325142" y="114441"/>
                  </a:lnTo>
                  <a:lnTo>
                    <a:pt x="3379202" y="126850"/>
                  </a:lnTo>
                  <a:lnTo>
                    <a:pt x="3432238" y="139823"/>
                  </a:lnTo>
                  <a:lnTo>
                    <a:pt x="3484220" y="153350"/>
                  </a:lnTo>
                  <a:lnTo>
                    <a:pt x="3535120" y="167418"/>
                  </a:lnTo>
                  <a:lnTo>
                    <a:pt x="3584909" y="182017"/>
                  </a:lnTo>
                  <a:lnTo>
                    <a:pt x="3633558" y="197137"/>
                  </a:lnTo>
                  <a:lnTo>
                    <a:pt x="3681038" y="212766"/>
                  </a:lnTo>
                  <a:lnTo>
                    <a:pt x="3727320" y="228892"/>
                  </a:lnTo>
                  <a:lnTo>
                    <a:pt x="3772376" y="245506"/>
                  </a:lnTo>
                  <a:lnTo>
                    <a:pt x="3816175" y="262597"/>
                  </a:lnTo>
                  <a:lnTo>
                    <a:pt x="3858691" y="280152"/>
                  </a:lnTo>
                  <a:lnTo>
                    <a:pt x="3899893" y="298162"/>
                  </a:lnTo>
                  <a:lnTo>
                    <a:pt x="3939752" y="316615"/>
                  </a:lnTo>
                  <a:lnTo>
                    <a:pt x="3978240" y="335501"/>
                  </a:lnTo>
                  <a:lnTo>
                    <a:pt x="4015329" y="354808"/>
                  </a:lnTo>
                  <a:lnTo>
                    <a:pt x="4050988" y="374526"/>
                  </a:lnTo>
                  <a:lnTo>
                    <a:pt x="4085189" y="394643"/>
                  </a:lnTo>
                  <a:lnTo>
                    <a:pt x="4117904" y="415148"/>
                  </a:lnTo>
                  <a:lnTo>
                    <a:pt x="4178757" y="457282"/>
                  </a:lnTo>
                  <a:lnTo>
                    <a:pt x="4233317" y="500837"/>
                  </a:lnTo>
                  <a:lnTo>
                    <a:pt x="4281352" y="545728"/>
                  </a:lnTo>
                  <a:lnTo>
                    <a:pt x="4322632" y="591867"/>
                  </a:lnTo>
                  <a:lnTo>
                    <a:pt x="4356924" y="639165"/>
                  </a:lnTo>
                  <a:lnTo>
                    <a:pt x="4383998" y="687535"/>
                  </a:lnTo>
                  <a:lnTo>
                    <a:pt x="4403622" y="736889"/>
                  </a:lnTo>
                  <a:lnTo>
                    <a:pt x="4415567" y="787140"/>
                  </a:lnTo>
                  <a:lnTo>
                    <a:pt x="4419600" y="838200"/>
                  </a:lnTo>
                  <a:lnTo>
                    <a:pt x="4418586" y="863825"/>
                  </a:lnTo>
                  <a:lnTo>
                    <a:pt x="4410569" y="914491"/>
                  </a:lnTo>
                  <a:lnTo>
                    <a:pt x="4394756" y="964305"/>
                  </a:lnTo>
                  <a:lnTo>
                    <a:pt x="4371377" y="1013178"/>
                  </a:lnTo>
                  <a:lnTo>
                    <a:pt x="4340665" y="1061023"/>
                  </a:lnTo>
                  <a:lnTo>
                    <a:pt x="4302851" y="1107752"/>
                  </a:lnTo>
                  <a:lnTo>
                    <a:pt x="4258165" y="1153277"/>
                  </a:lnTo>
                  <a:lnTo>
                    <a:pt x="4206839" y="1197512"/>
                  </a:lnTo>
                  <a:lnTo>
                    <a:pt x="4149103" y="1240367"/>
                  </a:lnTo>
                  <a:lnTo>
                    <a:pt x="4085189" y="1281756"/>
                  </a:lnTo>
                  <a:lnTo>
                    <a:pt x="4050988" y="1301873"/>
                  </a:lnTo>
                  <a:lnTo>
                    <a:pt x="4015329" y="1321591"/>
                  </a:lnTo>
                  <a:lnTo>
                    <a:pt x="3978240" y="1340898"/>
                  </a:lnTo>
                  <a:lnTo>
                    <a:pt x="3939752" y="1359784"/>
                  </a:lnTo>
                  <a:lnTo>
                    <a:pt x="3899893" y="1378237"/>
                  </a:lnTo>
                  <a:lnTo>
                    <a:pt x="3858691" y="1396247"/>
                  </a:lnTo>
                  <a:lnTo>
                    <a:pt x="3816175" y="1413802"/>
                  </a:lnTo>
                  <a:lnTo>
                    <a:pt x="3772376" y="1430893"/>
                  </a:lnTo>
                  <a:lnTo>
                    <a:pt x="3727320" y="1447507"/>
                  </a:lnTo>
                  <a:lnTo>
                    <a:pt x="3681038" y="1463633"/>
                  </a:lnTo>
                  <a:lnTo>
                    <a:pt x="3633558" y="1479262"/>
                  </a:lnTo>
                  <a:lnTo>
                    <a:pt x="3584909" y="1494382"/>
                  </a:lnTo>
                  <a:lnTo>
                    <a:pt x="3535120" y="1508981"/>
                  </a:lnTo>
                  <a:lnTo>
                    <a:pt x="3484220" y="1523049"/>
                  </a:lnTo>
                  <a:lnTo>
                    <a:pt x="3432238" y="1536576"/>
                  </a:lnTo>
                  <a:lnTo>
                    <a:pt x="3379202" y="1549549"/>
                  </a:lnTo>
                  <a:lnTo>
                    <a:pt x="3325142" y="1561958"/>
                  </a:lnTo>
                  <a:lnTo>
                    <a:pt x="3270086" y="1573793"/>
                  </a:lnTo>
                  <a:lnTo>
                    <a:pt x="3214063" y="1585042"/>
                  </a:lnTo>
                  <a:lnTo>
                    <a:pt x="3157103" y="1595693"/>
                  </a:lnTo>
                  <a:lnTo>
                    <a:pt x="3099233" y="1605737"/>
                  </a:lnTo>
                  <a:lnTo>
                    <a:pt x="3040484" y="1615163"/>
                  </a:lnTo>
                  <a:lnTo>
                    <a:pt x="2980883" y="1623958"/>
                  </a:lnTo>
                  <a:lnTo>
                    <a:pt x="2920460" y="1632113"/>
                  </a:lnTo>
                  <a:lnTo>
                    <a:pt x="2859244" y="1639617"/>
                  </a:lnTo>
                  <a:lnTo>
                    <a:pt x="2797263" y="1646457"/>
                  </a:lnTo>
                  <a:lnTo>
                    <a:pt x="2734546" y="1652625"/>
                  </a:lnTo>
                  <a:lnTo>
                    <a:pt x="2671123" y="1658107"/>
                  </a:lnTo>
                  <a:lnTo>
                    <a:pt x="2607022" y="1662895"/>
                  </a:lnTo>
                  <a:lnTo>
                    <a:pt x="2542272" y="1666975"/>
                  </a:lnTo>
                  <a:lnTo>
                    <a:pt x="2476902" y="1670339"/>
                  </a:lnTo>
                  <a:lnTo>
                    <a:pt x="2410941" y="1672974"/>
                  </a:lnTo>
                  <a:lnTo>
                    <a:pt x="2344418" y="1674870"/>
                  </a:lnTo>
                  <a:lnTo>
                    <a:pt x="2277361" y="1676015"/>
                  </a:lnTo>
                  <a:lnTo>
                    <a:pt x="2209800" y="1676400"/>
                  </a:lnTo>
                  <a:lnTo>
                    <a:pt x="2142238" y="1676015"/>
                  </a:lnTo>
                  <a:lnTo>
                    <a:pt x="2075181" y="1674870"/>
                  </a:lnTo>
                  <a:lnTo>
                    <a:pt x="2008658" y="1672974"/>
                  </a:lnTo>
                  <a:lnTo>
                    <a:pt x="1942697" y="1670339"/>
                  </a:lnTo>
                  <a:lnTo>
                    <a:pt x="1877327" y="1666975"/>
                  </a:lnTo>
                  <a:lnTo>
                    <a:pt x="1812577" y="1662895"/>
                  </a:lnTo>
                  <a:lnTo>
                    <a:pt x="1748476" y="1658107"/>
                  </a:lnTo>
                  <a:lnTo>
                    <a:pt x="1685053" y="1652625"/>
                  </a:lnTo>
                  <a:lnTo>
                    <a:pt x="1622336" y="1646457"/>
                  </a:lnTo>
                  <a:lnTo>
                    <a:pt x="1560355" y="1639617"/>
                  </a:lnTo>
                  <a:lnTo>
                    <a:pt x="1499139" y="1632113"/>
                  </a:lnTo>
                  <a:lnTo>
                    <a:pt x="1438716" y="1623958"/>
                  </a:lnTo>
                  <a:lnTo>
                    <a:pt x="1379115" y="1615163"/>
                  </a:lnTo>
                  <a:lnTo>
                    <a:pt x="1320366" y="1605737"/>
                  </a:lnTo>
                  <a:lnTo>
                    <a:pt x="1262496" y="1595693"/>
                  </a:lnTo>
                  <a:lnTo>
                    <a:pt x="1205536" y="1585042"/>
                  </a:lnTo>
                  <a:lnTo>
                    <a:pt x="1149513" y="1573793"/>
                  </a:lnTo>
                  <a:lnTo>
                    <a:pt x="1094457" y="1561958"/>
                  </a:lnTo>
                  <a:lnTo>
                    <a:pt x="1040397" y="1549549"/>
                  </a:lnTo>
                  <a:lnTo>
                    <a:pt x="987361" y="1536576"/>
                  </a:lnTo>
                  <a:lnTo>
                    <a:pt x="935379" y="1523049"/>
                  </a:lnTo>
                  <a:lnTo>
                    <a:pt x="884479" y="1508981"/>
                  </a:lnTo>
                  <a:lnTo>
                    <a:pt x="834690" y="1494382"/>
                  </a:lnTo>
                  <a:lnTo>
                    <a:pt x="786041" y="1479262"/>
                  </a:lnTo>
                  <a:lnTo>
                    <a:pt x="738561" y="1463633"/>
                  </a:lnTo>
                  <a:lnTo>
                    <a:pt x="692279" y="1447507"/>
                  </a:lnTo>
                  <a:lnTo>
                    <a:pt x="647223" y="1430893"/>
                  </a:lnTo>
                  <a:lnTo>
                    <a:pt x="603424" y="1413802"/>
                  </a:lnTo>
                  <a:lnTo>
                    <a:pt x="560908" y="1396247"/>
                  </a:lnTo>
                  <a:lnTo>
                    <a:pt x="519706" y="1378237"/>
                  </a:lnTo>
                  <a:lnTo>
                    <a:pt x="479847" y="1359784"/>
                  </a:lnTo>
                  <a:lnTo>
                    <a:pt x="441359" y="1340898"/>
                  </a:lnTo>
                  <a:lnTo>
                    <a:pt x="404270" y="1321591"/>
                  </a:lnTo>
                  <a:lnTo>
                    <a:pt x="368611" y="1301873"/>
                  </a:lnTo>
                  <a:lnTo>
                    <a:pt x="334410" y="1281756"/>
                  </a:lnTo>
                  <a:lnTo>
                    <a:pt x="301695" y="1261251"/>
                  </a:lnTo>
                  <a:lnTo>
                    <a:pt x="240842" y="1219117"/>
                  </a:lnTo>
                  <a:lnTo>
                    <a:pt x="186282" y="1175562"/>
                  </a:lnTo>
                  <a:lnTo>
                    <a:pt x="138247" y="1130671"/>
                  </a:lnTo>
                  <a:lnTo>
                    <a:pt x="96967" y="1084532"/>
                  </a:lnTo>
                  <a:lnTo>
                    <a:pt x="62675" y="1037234"/>
                  </a:lnTo>
                  <a:lnTo>
                    <a:pt x="35601" y="988864"/>
                  </a:lnTo>
                  <a:lnTo>
                    <a:pt x="15977" y="939510"/>
                  </a:lnTo>
                  <a:lnTo>
                    <a:pt x="4032" y="889259"/>
                  </a:lnTo>
                  <a:lnTo>
                    <a:pt x="0" y="838200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43955" y="2261616"/>
              <a:ext cx="3214116" cy="176631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5791200" y="2286000"/>
              <a:ext cx="3124200" cy="1676400"/>
            </a:xfrm>
            <a:custGeom>
              <a:avLst/>
              <a:gdLst/>
              <a:ahLst/>
              <a:cxnLst/>
              <a:rect l="l" t="t" r="r" b="b"/>
              <a:pathLst>
                <a:path w="3124200" h="1676400">
                  <a:moveTo>
                    <a:pt x="0" y="838200"/>
                  </a:moveTo>
                  <a:lnTo>
                    <a:pt x="4699" y="772696"/>
                  </a:lnTo>
                  <a:lnTo>
                    <a:pt x="18567" y="708571"/>
                  </a:lnTo>
                  <a:lnTo>
                    <a:pt x="41256" y="646011"/>
                  </a:lnTo>
                  <a:lnTo>
                    <a:pt x="72419" y="585202"/>
                  </a:lnTo>
                  <a:lnTo>
                    <a:pt x="111708" y="526332"/>
                  </a:lnTo>
                  <a:lnTo>
                    <a:pt x="158775" y="469585"/>
                  </a:lnTo>
                  <a:lnTo>
                    <a:pt x="213275" y="415148"/>
                  </a:lnTo>
                  <a:lnTo>
                    <a:pt x="243203" y="388855"/>
                  </a:lnTo>
                  <a:lnTo>
                    <a:pt x="274859" y="363209"/>
                  </a:lnTo>
                  <a:lnTo>
                    <a:pt x="308199" y="338234"/>
                  </a:lnTo>
                  <a:lnTo>
                    <a:pt x="343179" y="313952"/>
                  </a:lnTo>
                  <a:lnTo>
                    <a:pt x="379758" y="290389"/>
                  </a:lnTo>
                  <a:lnTo>
                    <a:pt x="417890" y="267566"/>
                  </a:lnTo>
                  <a:lnTo>
                    <a:pt x="457533" y="245506"/>
                  </a:lnTo>
                  <a:lnTo>
                    <a:pt x="498643" y="224235"/>
                  </a:lnTo>
                  <a:lnTo>
                    <a:pt x="541177" y="203773"/>
                  </a:lnTo>
                  <a:lnTo>
                    <a:pt x="585091" y="184146"/>
                  </a:lnTo>
                  <a:lnTo>
                    <a:pt x="630342" y="165376"/>
                  </a:lnTo>
                  <a:lnTo>
                    <a:pt x="676887" y="147486"/>
                  </a:lnTo>
                  <a:lnTo>
                    <a:pt x="724682" y="130500"/>
                  </a:lnTo>
                  <a:lnTo>
                    <a:pt x="773683" y="114441"/>
                  </a:lnTo>
                  <a:lnTo>
                    <a:pt x="823848" y="99332"/>
                  </a:lnTo>
                  <a:lnTo>
                    <a:pt x="875133" y="85197"/>
                  </a:lnTo>
                  <a:lnTo>
                    <a:pt x="927494" y="72059"/>
                  </a:lnTo>
                  <a:lnTo>
                    <a:pt x="980889" y="59941"/>
                  </a:lnTo>
                  <a:lnTo>
                    <a:pt x="1035273" y="48866"/>
                  </a:lnTo>
                  <a:lnTo>
                    <a:pt x="1090603" y="38859"/>
                  </a:lnTo>
                  <a:lnTo>
                    <a:pt x="1146836" y="29942"/>
                  </a:lnTo>
                  <a:lnTo>
                    <a:pt x="1203928" y="22137"/>
                  </a:lnTo>
                  <a:lnTo>
                    <a:pt x="1261837" y="15470"/>
                  </a:lnTo>
                  <a:lnTo>
                    <a:pt x="1320518" y="9963"/>
                  </a:lnTo>
                  <a:lnTo>
                    <a:pt x="1379928" y="5639"/>
                  </a:lnTo>
                  <a:lnTo>
                    <a:pt x="1440024" y="2521"/>
                  </a:lnTo>
                  <a:lnTo>
                    <a:pt x="1500762" y="634"/>
                  </a:lnTo>
                  <a:lnTo>
                    <a:pt x="1562100" y="0"/>
                  </a:lnTo>
                  <a:lnTo>
                    <a:pt x="1623437" y="634"/>
                  </a:lnTo>
                  <a:lnTo>
                    <a:pt x="1684175" y="2521"/>
                  </a:lnTo>
                  <a:lnTo>
                    <a:pt x="1744271" y="5639"/>
                  </a:lnTo>
                  <a:lnTo>
                    <a:pt x="1803681" y="9963"/>
                  </a:lnTo>
                  <a:lnTo>
                    <a:pt x="1862362" y="15470"/>
                  </a:lnTo>
                  <a:lnTo>
                    <a:pt x="1920271" y="22137"/>
                  </a:lnTo>
                  <a:lnTo>
                    <a:pt x="1977363" y="29942"/>
                  </a:lnTo>
                  <a:lnTo>
                    <a:pt x="2033596" y="38859"/>
                  </a:lnTo>
                  <a:lnTo>
                    <a:pt x="2088926" y="48866"/>
                  </a:lnTo>
                  <a:lnTo>
                    <a:pt x="2143310" y="59941"/>
                  </a:lnTo>
                  <a:lnTo>
                    <a:pt x="2196705" y="72059"/>
                  </a:lnTo>
                  <a:lnTo>
                    <a:pt x="2249066" y="85197"/>
                  </a:lnTo>
                  <a:lnTo>
                    <a:pt x="2300351" y="99332"/>
                  </a:lnTo>
                  <a:lnTo>
                    <a:pt x="2350516" y="114441"/>
                  </a:lnTo>
                  <a:lnTo>
                    <a:pt x="2399517" y="130500"/>
                  </a:lnTo>
                  <a:lnTo>
                    <a:pt x="2447312" y="147486"/>
                  </a:lnTo>
                  <a:lnTo>
                    <a:pt x="2493857" y="165376"/>
                  </a:lnTo>
                  <a:lnTo>
                    <a:pt x="2539108" y="184146"/>
                  </a:lnTo>
                  <a:lnTo>
                    <a:pt x="2583022" y="203773"/>
                  </a:lnTo>
                  <a:lnTo>
                    <a:pt x="2625556" y="224235"/>
                  </a:lnTo>
                  <a:lnTo>
                    <a:pt x="2666666" y="245506"/>
                  </a:lnTo>
                  <a:lnTo>
                    <a:pt x="2706309" y="267566"/>
                  </a:lnTo>
                  <a:lnTo>
                    <a:pt x="2744441" y="290389"/>
                  </a:lnTo>
                  <a:lnTo>
                    <a:pt x="2781020" y="313952"/>
                  </a:lnTo>
                  <a:lnTo>
                    <a:pt x="2816000" y="338234"/>
                  </a:lnTo>
                  <a:lnTo>
                    <a:pt x="2849340" y="363209"/>
                  </a:lnTo>
                  <a:lnTo>
                    <a:pt x="2880996" y="388855"/>
                  </a:lnTo>
                  <a:lnTo>
                    <a:pt x="2910924" y="415148"/>
                  </a:lnTo>
                  <a:lnTo>
                    <a:pt x="2939081" y="442066"/>
                  </a:lnTo>
                  <a:lnTo>
                    <a:pt x="2989908" y="497681"/>
                  </a:lnTo>
                  <a:lnTo>
                    <a:pt x="3033130" y="555513"/>
                  </a:lnTo>
                  <a:lnTo>
                    <a:pt x="3068399" y="615376"/>
                  </a:lnTo>
                  <a:lnTo>
                    <a:pt x="3095368" y="677084"/>
                  </a:lnTo>
                  <a:lnTo>
                    <a:pt x="3113690" y="740450"/>
                  </a:lnTo>
                  <a:lnTo>
                    <a:pt x="3123017" y="805287"/>
                  </a:lnTo>
                  <a:lnTo>
                    <a:pt x="3124200" y="838200"/>
                  </a:lnTo>
                  <a:lnTo>
                    <a:pt x="3123017" y="871112"/>
                  </a:lnTo>
                  <a:lnTo>
                    <a:pt x="3113690" y="935949"/>
                  </a:lnTo>
                  <a:lnTo>
                    <a:pt x="3095368" y="999315"/>
                  </a:lnTo>
                  <a:lnTo>
                    <a:pt x="3068399" y="1061023"/>
                  </a:lnTo>
                  <a:lnTo>
                    <a:pt x="3033130" y="1120886"/>
                  </a:lnTo>
                  <a:lnTo>
                    <a:pt x="2989908" y="1178718"/>
                  </a:lnTo>
                  <a:lnTo>
                    <a:pt x="2939081" y="1234333"/>
                  </a:lnTo>
                  <a:lnTo>
                    <a:pt x="2910924" y="1261251"/>
                  </a:lnTo>
                  <a:lnTo>
                    <a:pt x="2880996" y="1287544"/>
                  </a:lnTo>
                  <a:lnTo>
                    <a:pt x="2849340" y="1313190"/>
                  </a:lnTo>
                  <a:lnTo>
                    <a:pt x="2816000" y="1338165"/>
                  </a:lnTo>
                  <a:lnTo>
                    <a:pt x="2781020" y="1362447"/>
                  </a:lnTo>
                  <a:lnTo>
                    <a:pt x="2744441" y="1386010"/>
                  </a:lnTo>
                  <a:lnTo>
                    <a:pt x="2706309" y="1408833"/>
                  </a:lnTo>
                  <a:lnTo>
                    <a:pt x="2666666" y="1430893"/>
                  </a:lnTo>
                  <a:lnTo>
                    <a:pt x="2625556" y="1452164"/>
                  </a:lnTo>
                  <a:lnTo>
                    <a:pt x="2583022" y="1472626"/>
                  </a:lnTo>
                  <a:lnTo>
                    <a:pt x="2539108" y="1492253"/>
                  </a:lnTo>
                  <a:lnTo>
                    <a:pt x="2493857" y="1511023"/>
                  </a:lnTo>
                  <a:lnTo>
                    <a:pt x="2447312" y="1528913"/>
                  </a:lnTo>
                  <a:lnTo>
                    <a:pt x="2399517" y="1545899"/>
                  </a:lnTo>
                  <a:lnTo>
                    <a:pt x="2350515" y="1561958"/>
                  </a:lnTo>
                  <a:lnTo>
                    <a:pt x="2300351" y="1577067"/>
                  </a:lnTo>
                  <a:lnTo>
                    <a:pt x="2249066" y="1591202"/>
                  </a:lnTo>
                  <a:lnTo>
                    <a:pt x="2196705" y="1604340"/>
                  </a:lnTo>
                  <a:lnTo>
                    <a:pt x="2143310" y="1616458"/>
                  </a:lnTo>
                  <a:lnTo>
                    <a:pt x="2088926" y="1627533"/>
                  </a:lnTo>
                  <a:lnTo>
                    <a:pt x="2033596" y="1637540"/>
                  </a:lnTo>
                  <a:lnTo>
                    <a:pt x="1977363" y="1646457"/>
                  </a:lnTo>
                  <a:lnTo>
                    <a:pt x="1920271" y="1654262"/>
                  </a:lnTo>
                  <a:lnTo>
                    <a:pt x="1862362" y="1660929"/>
                  </a:lnTo>
                  <a:lnTo>
                    <a:pt x="1803681" y="1666436"/>
                  </a:lnTo>
                  <a:lnTo>
                    <a:pt x="1744271" y="1670760"/>
                  </a:lnTo>
                  <a:lnTo>
                    <a:pt x="1684175" y="1673878"/>
                  </a:lnTo>
                  <a:lnTo>
                    <a:pt x="1623437" y="1675765"/>
                  </a:lnTo>
                  <a:lnTo>
                    <a:pt x="1562100" y="1676400"/>
                  </a:lnTo>
                  <a:lnTo>
                    <a:pt x="1500762" y="1675765"/>
                  </a:lnTo>
                  <a:lnTo>
                    <a:pt x="1440024" y="1673878"/>
                  </a:lnTo>
                  <a:lnTo>
                    <a:pt x="1379928" y="1670760"/>
                  </a:lnTo>
                  <a:lnTo>
                    <a:pt x="1320518" y="1666436"/>
                  </a:lnTo>
                  <a:lnTo>
                    <a:pt x="1261837" y="1660929"/>
                  </a:lnTo>
                  <a:lnTo>
                    <a:pt x="1203928" y="1654262"/>
                  </a:lnTo>
                  <a:lnTo>
                    <a:pt x="1146836" y="1646457"/>
                  </a:lnTo>
                  <a:lnTo>
                    <a:pt x="1090603" y="1637540"/>
                  </a:lnTo>
                  <a:lnTo>
                    <a:pt x="1035273" y="1627533"/>
                  </a:lnTo>
                  <a:lnTo>
                    <a:pt x="980889" y="1616458"/>
                  </a:lnTo>
                  <a:lnTo>
                    <a:pt x="927494" y="1604340"/>
                  </a:lnTo>
                  <a:lnTo>
                    <a:pt x="875133" y="1591202"/>
                  </a:lnTo>
                  <a:lnTo>
                    <a:pt x="823848" y="1577067"/>
                  </a:lnTo>
                  <a:lnTo>
                    <a:pt x="773683" y="1561958"/>
                  </a:lnTo>
                  <a:lnTo>
                    <a:pt x="724682" y="1545899"/>
                  </a:lnTo>
                  <a:lnTo>
                    <a:pt x="676887" y="1528913"/>
                  </a:lnTo>
                  <a:lnTo>
                    <a:pt x="630342" y="1511023"/>
                  </a:lnTo>
                  <a:lnTo>
                    <a:pt x="585091" y="1492253"/>
                  </a:lnTo>
                  <a:lnTo>
                    <a:pt x="541177" y="1472626"/>
                  </a:lnTo>
                  <a:lnTo>
                    <a:pt x="498643" y="1452164"/>
                  </a:lnTo>
                  <a:lnTo>
                    <a:pt x="457533" y="1430893"/>
                  </a:lnTo>
                  <a:lnTo>
                    <a:pt x="417890" y="1408833"/>
                  </a:lnTo>
                  <a:lnTo>
                    <a:pt x="379758" y="1386010"/>
                  </a:lnTo>
                  <a:lnTo>
                    <a:pt x="343179" y="1362447"/>
                  </a:lnTo>
                  <a:lnTo>
                    <a:pt x="308199" y="1338165"/>
                  </a:lnTo>
                  <a:lnTo>
                    <a:pt x="274859" y="1313190"/>
                  </a:lnTo>
                  <a:lnTo>
                    <a:pt x="243203" y="1287544"/>
                  </a:lnTo>
                  <a:lnTo>
                    <a:pt x="213275" y="1261251"/>
                  </a:lnTo>
                  <a:lnTo>
                    <a:pt x="185118" y="1234333"/>
                  </a:lnTo>
                  <a:lnTo>
                    <a:pt x="134291" y="1178718"/>
                  </a:lnTo>
                  <a:lnTo>
                    <a:pt x="91069" y="1120886"/>
                  </a:lnTo>
                  <a:lnTo>
                    <a:pt x="55800" y="1061023"/>
                  </a:lnTo>
                  <a:lnTo>
                    <a:pt x="28831" y="999315"/>
                  </a:lnTo>
                  <a:lnTo>
                    <a:pt x="10509" y="935949"/>
                  </a:lnTo>
                  <a:lnTo>
                    <a:pt x="1182" y="871112"/>
                  </a:lnTo>
                  <a:lnTo>
                    <a:pt x="0" y="838200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1898421" y="5529821"/>
            <a:ext cx="507492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0000FF"/>
                </a:solidFill>
                <a:latin typeface="Palatino Linotype"/>
                <a:cs typeface="Palatino Linotype"/>
                <a:hlinkClick r:id="rId5"/>
              </a:rPr>
              <a:t>Swamp</a:t>
            </a:r>
            <a:r>
              <a:rPr dirty="0" sz="2000" spc="-35">
                <a:solidFill>
                  <a:srgbClr val="0000FF"/>
                </a:solidFill>
                <a:latin typeface="Palatino Linotype"/>
                <a:cs typeface="Palatino Linotype"/>
                <a:hlinkClick r:id="rId5"/>
              </a:rPr>
              <a:t> </a:t>
            </a:r>
            <a:r>
              <a:rPr dirty="0" sz="2000">
                <a:solidFill>
                  <a:srgbClr val="0000FF"/>
                </a:solidFill>
                <a:latin typeface="Palatino Linotype"/>
                <a:cs typeface="Palatino Linotype"/>
                <a:hlinkClick r:id="rId5"/>
              </a:rPr>
              <a:t>of</a:t>
            </a:r>
            <a:r>
              <a:rPr dirty="0" sz="2000" spc="-30">
                <a:solidFill>
                  <a:srgbClr val="0000FF"/>
                </a:solidFill>
                <a:latin typeface="Palatino Linotype"/>
                <a:cs typeface="Palatino Linotype"/>
                <a:hlinkClick r:id="rId5"/>
              </a:rPr>
              <a:t> </a:t>
            </a:r>
            <a:r>
              <a:rPr dirty="0" sz="2000">
                <a:solidFill>
                  <a:srgbClr val="0000FF"/>
                </a:solidFill>
                <a:latin typeface="Palatino Linotype"/>
                <a:cs typeface="Palatino Linotype"/>
                <a:hlinkClick r:id="rId5"/>
              </a:rPr>
              <a:t>Elder</a:t>
            </a:r>
            <a:r>
              <a:rPr dirty="0" sz="2000" spc="-30">
                <a:solidFill>
                  <a:srgbClr val="0000FF"/>
                </a:solidFill>
                <a:latin typeface="Palatino Linotype"/>
                <a:cs typeface="Palatino Linotype"/>
                <a:hlinkClick r:id="rId5"/>
              </a:rPr>
              <a:t> </a:t>
            </a:r>
            <a:r>
              <a:rPr dirty="0" sz="2000">
                <a:solidFill>
                  <a:srgbClr val="0000FF"/>
                </a:solidFill>
                <a:latin typeface="Palatino Linotype"/>
                <a:cs typeface="Palatino Linotype"/>
                <a:hlinkClick r:id="rId5"/>
              </a:rPr>
              <a:t>Abuse</a:t>
            </a:r>
            <a:r>
              <a:rPr dirty="0" sz="2000" spc="-3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dirty="0" sz="2000">
                <a:latin typeface="Palatino Linotype"/>
                <a:cs typeface="Palatino Linotype"/>
              </a:rPr>
              <a:t>and</a:t>
            </a:r>
            <a:r>
              <a:rPr dirty="0" sz="2000" spc="-30">
                <a:latin typeface="Palatino Linotype"/>
                <a:cs typeface="Palatino Linotype"/>
              </a:rPr>
              <a:t> </a:t>
            </a:r>
            <a:r>
              <a:rPr dirty="0" sz="2000">
                <a:solidFill>
                  <a:srgbClr val="0000FF"/>
                </a:solidFill>
                <a:latin typeface="Palatino Linotype"/>
                <a:cs typeface="Palatino Linotype"/>
                <a:hlinkClick r:id="rId6"/>
              </a:rPr>
              <a:t>Swamp</a:t>
            </a:r>
            <a:r>
              <a:rPr dirty="0" sz="2000" spc="-35">
                <a:solidFill>
                  <a:srgbClr val="0000FF"/>
                </a:solidFill>
                <a:latin typeface="Palatino Linotype"/>
                <a:cs typeface="Palatino Linotype"/>
                <a:hlinkClick r:id="rId6"/>
              </a:rPr>
              <a:t> </a:t>
            </a:r>
            <a:r>
              <a:rPr dirty="0" sz="2000" spc="-10">
                <a:solidFill>
                  <a:srgbClr val="0000FF"/>
                </a:solidFill>
                <a:latin typeface="Palatino Linotype"/>
                <a:cs typeface="Palatino Linotype"/>
                <a:hlinkClick r:id="rId6"/>
              </a:rPr>
              <a:t>Glossary</a:t>
            </a:r>
            <a:endParaRPr sz="20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28370" rIns="0" bIns="0" rtlCol="0" vert="horz">
            <a:spAutoFit/>
          </a:bodyPr>
          <a:lstStyle/>
          <a:p>
            <a:pPr marL="3239135" marR="5080" indent="-3095625">
              <a:lnSpc>
                <a:spcPct val="100000"/>
              </a:lnSpc>
              <a:spcBef>
                <a:spcPts val="100"/>
              </a:spcBef>
            </a:pPr>
            <a:r>
              <a:rPr dirty="0" b="0" i="1">
                <a:latin typeface="Palatino Linotype"/>
                <a:cs typeface="Palatino Linotype"/>
              </a:rPr>
              <a:t>Structure</a:t>
            </a:r>
            <a:r>
              <a:rPr dirty="0" spc="-75" b="0" i="1">
                <a:latin typeface="Palatino Linotype"/>
                <a:cs typeface="Palatino Linotype"/>
              </a:rPr>
              <a:t> </a:t>
            </a:r>
            <a:r>
              <a:rPr dirty="0" b="0" i="1">
                <a:latin typeface="Palatino Linotype"/>
                <a:cs typeface="Palatino Linotype"/>
              </a:rPr>
              <a:t>of</a:t>
            </a:r>
            <a:r>
              <a:rPr dirty="0" spc="-65" b="0" i="1">
                <a:latin typeface="Palatino Linotype"/>
                <a:cs typeface="Palatino Linotype"/>
              </a:rPr>
              <a:t> </a:t>
            </a:r>
            <a:r>
              <a:rPr dirty="0" b="0" i="1">
                <a:latin typeface="Palatino Linotype"/>
                <a:cs typeface="Palatino Linotype"/>
              </a:rPr>
              <a:t>Justice</a:t>
            </a:r>
            <a:r>
              <a:rPr dirty="0" spc="-65" b="0" i="1">
                <a:latin typeface="Palatino Linotype"/>
                <a:cs typeface="Palatino Linotype"/>
              </a:rPr>
              <a:t> </a:t>
            </a:r>
            <a:r>
              <a:rPr dirty="0" b="0">
                <a:latin typeface="Palatino Linotype"/>
                <a:cs typeface="Palatino Linotype"/>
              </a:rPr>
              <a:t>narrative</a:t>
            </a:r>
            <a:r>
              <a:rPr dirty="0" spc="-85" b="0">
                <a:latin typeface="Palatino Linotype"/>
                <a:cs typeface="Palatino Linotype"/>
              </a:rPr>
              <a:t> </a:t>
            </a:r>
            <a:r>
              <a:rPr dirty="0" spc="-50" b="0">
                <a:latin typeface="Palatino Linotype"/>
                <a:cs typeface="Palatino Linotype"/>
              </a:rPr>
              <a:t>&amp; </a:t>
            </a:r>
            <a:r>
              <a:rPr dirty="0" spc="-10" b="0">
                <a:latin typeface="Palatino Linotype"/>
                <a:cs typeface="Palatino Linotype"/>
              </a:rPr>
              <a:t>steps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37489" y="3191865"/>
            <a:ext cx="7967980" cy="25133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065" marR="5080" indent="-3810">
              <a:lnSpc>
                <a:spcPct val="120300"/>
              </a:lnSpc>
              <a:spcBef>
                <a:spcPts val="90"/>
              </a:spcBef>
            </a:pPr>
            <a:r>
              <a:rPr dirty="0" sz="3500">
                <a:latin typeface="Palatino Linotype"/>
                <a:cs typeface="Palatino Linotype"/>
              </a:rPr>
              <a:t>Public</a:t>
            </a:r>
            <a:r>
              <a:rPr dirty="0" sz="3500" spc="-50">
                <a:latin typeface="Palatino Linotype"/>
                <a:cs typeface="Palatino Linotype"/>
              </a:rPr>
              <a:t> </a:t>
            </a:r>
            <a:r>
              <a:rPr dirty="0" sz="3500">
                <a:latin typeface="Palatino Linotype"/>
                <a:cs typeface="Palatino Linotype"/>
              </a:rPr>
              <a:t>Service</a:t>
            </a:r>
            <a:r>
              <a:rPr dirty="0" sz="3500" spc="-165">
                <a:latin typeface="Palatino Linotype"/>
                <a:cs typeface="Palatino Linotype"/>
              </a:rPr>
              <a:t> </a:t>
            </a:r>
            <a:r>
              <a:rPr dirty="0" sz="3500">
                <a:latin typeface="Palatino Linotype"/>
                <a:cs typeface="Palatino Linotype"/>
              </a:rPr>
              <a:t>Announcement</a:t>
            </a:r>
            <a:r>
              <a:rPr dirty="0" sz="3500" spc="-50">
                <a:latin typeface="Palatino Linotype"/>
                <a:cs typeface="Palatino Linotype"/>
              </a:rPr>
              <a:t> </a:t>
            </a:r>
            <a:r>
              <a:rPr dirty="0" sz="3500" spc="-10">
                <a:latin typeface="Palatino Linotype"/>
                <a:cs typeface="Palatino Linotype"/>
              </a:rPr>
              <a:t>(PSA): </a:t>
            </a:r>
            <a:r>
              <a:rPr dirty="0" u="sng" sz="35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2"/>
              </a:rPr>
              <a:t>bit.ly/PSA3m</a:t>
            </a:r>
            <a:r>
              <a:rPr dirty="0" sz="3500" spc="-10">
                <a:solidFill>
                  <a:srgbClr val="0000FF"/>
                </a:solidFill>
                <a:latin typeface="Palatino Linotype"/>
                <a:cs typeface="Palatino Linotype"/>
              </a:rPr>
              <a:t> </a:t>
            </a:r>
            <a:r>
              <a:rPr dirty="0" u="sng" sz="36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3"/>
              </a:rPr>
              <a:t>https://www.youtube.com/watch?v=aO</a:t>
            </a:r>
            <a:endParaRPr sz="3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u="sng" sz="36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3"/>
              </a:rPr>
              <a:t>-</a:t>
            </a:r>
            <a:r>
              <a:rPr dirty="0" u="sng" sz="3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3"/>
              </a:rPr>
              <a:t>HM2sty5A</a:t>
            </a:r>
            <a:endParaRPr sz="36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69731" y="1066800"/>
            <a:ext cx="8533130" cy="4711065"/>
            <a:chOff x="269731" y="1066800"/>
            <a:chExt cx="8533130" cy="471106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731" y="1069842"/>
              <a:ext cx="8532900" cy="470764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1066800"/>
              <a:ext cx="8458200" cy="463296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0250" rIns="0" bIns="0" rtlCol="0" vert="horz">
            <a:spAutoFit/>
          </a:bodyPr>
          <a:lstStyle/>
          <a:p>
            <a:pPr marL="1461135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Step</a:t>
            </a:r>
            <a:r>
              <a:rPr dirty="0" sz="3600" spc="-40"/>
              <a:t> </a:t>
            </a:r>
            <a:r>
              <a:rPr dirty="0" sz="3600"/>
              <a:t>1:</a:t>
            </a:r>
            <a:r>
              <a:rPr dirty="0" sz="3600" spc="-35"/>
              <a:t> </a:t>
            </a:r>
            <a:r>
              <a:rPr dirty="0" sz="3600"/>
              <a:t>Why</a:t>
            </a:r>
            <a:r>
              <a:rPr dirty="0" sz="3600" spc="-45"/>
              <a:t> </a:t>
            </a:r>
            <a:r>
              <a:rPr dirty="0" sz="3600"/>
              <a:t>does</a:t>
            </a:r>
            <a:r>
              <a:rPr dirty="0" sz="3600" spc="-35"/>
              <a:t> </a:t>
            </a:r>
            <a:r>
              <a:rPr dirty="0" sz="3600"/>
              <a:t>it</a:t>
            </a:r>
            <a:r>
              <a:rPr dirty="0" sz="3600" spc="-35"/>
              <a:t> </a:t>
            </a:r>
            <a:r>
              <a:rPr dirty="0" sz="3600" spc="-10"/>
              <a:t>matter?</a:t>
            </a:r>
            <a:endParaRPr sz="3600"/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20000" y="6128003"/>
            <a:ext cx="1143000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6087" rIns="0" bIns="0" rtlCol="0" vert="horz">
            <a:spAutoFit/>
          </a:bodyPr>
          <a:lstStyle/>
          <a:p>
            <a:pPr marL="834390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Step</a:t>
            </a:r>
            <a:r>
              <a:rPr dirty="0" sz="4000" spc="-70"/>
              <a:t> </a:t>
            </a:r>
            <a:r>
              <a:rPr dirty="0" sz="4000"/>
              <a:t>2:</a:t>
            </a:r>
            <a:r>
              <a:rPr dirty="0" sz="4000" spc="-65"/>
              <a:t> </a:t>
            </a:r>
            <a:r>
              <a:rPr dirty="0" sz="4000"/>
              <a:t>What</a:t>
            </a:r>
            <a:r>
              <a:rPr dirty="0" sz="4000" spc="-55"/>
              <a:t> </a:t>
            </a:r>
            <a:r>
              <a:rPr dirty="0" sz="4000"/>
              <a:t>is</a:t>
            </a:r>
            <a:r>
              <a:rPr dirty="0" sz="4000" spc="-55"/>
              <a:t> </a:t>
            </a:r>
            <a:r>
              <a:rPr dirty="0" sz="4000"/>
              <a:t>this</a:t>
            </a:r>
            <a:r>
              <a:rPr dirty="0" sz="4000" spc="-65"/>
              <a:t> </a:t>
            </a:r>
            <a:r>
              <a:rPr dirty="0" sz="4000" spc="-10"/>
              <a:t>about?</a:t>
            </a:r>
            <a:endParaRPr sz="4000"/>
          </a:p>
        </p:txBody>
      </p:sp>
      <p:grpSp>
        <p:nvGrpSpPr>
          <p:cNvPr id="3" name="object 3" descr=""/>
          <p:cNvGrpSpPr/>
          <p:nvPr/>
        </p:nvGrpSpPr>
        <p:grpSpPr>
          <a:xfrm>
            <a:off x="4384536" y="3048000"/>
            <a:ext cx="4679315" cy="2668905"/>
            <a:chOff x="4384536" y="3048000"/>
            <a:chExt cx="4679315" cy="266890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4536" y="3051017"/>
              <a:ext cx="4678697" cy="266552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00" y="3048000"/>
              <a:ext cx="4604004" cy="2590800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7467345" y="5259070"/>
            <a:ext cx="146367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 b="1">
                <a:solidFill>
                  <a:srgbClr val="FFFF99"/>
                </a:solidFill>
                <a:latin typeface="Arial"/>
                <a:cs typeface="Arial"/>
              </a:rPr>
              <a:t>METAPHOR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96011" y="1307591"/>
            <a:ext cx="4506595" cy="2575560"/>
            <a:chOff x="96011" y="1307591"/>
            <a:chExt cx="4506595" cy="2575560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011" y="1307591"/>
              <a:ext cx="4506468" cy="257556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9351" y="1322831"/>
              <a:ext cx="4404360" cy="2473452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535940" y="3421837"/>
            <a:ext cx="372491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99"/>
                </a:solidFill>
                <a:latin typeface="Arial"/>
                <a:cs typeface="Arial"/>
              </a:rPr>
              <a:t>EXAMPLES</a:t>
            </a:r>
            <a:r>
              <a:rPr dirty="0" sz="2000" spc="-20" b="1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99"/>
                </a:solidFill>
                <a:latin typeface="Arial"/>
                <a:cs typeface="Arial"/>
              </a:rPr>
              <a:t>&amp;</a:t>
            </a:r>
            <a:r>
              <a:rPr dirty="0" sz="2000" spc="-40" b="1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99"/>
                </a:solidFill>
                <a:latin typeface="Arial"/>
                <a:cs typeface="Arial"/>
              </a:rPr>
              <a:t>EXPLANATIONS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Ruiz-Lopez, Eden</dc:creator>
  <dc:title>The National Center on Elder Abuse</dc:title>
  <dcterms:created xsi:type="dcterms:W3CDTF">2024-01-18T17:10:51Z</dcterms:created>
  <dcterms:modified xsi:type="dcterms:W3CDTF">2024-01-18T17:10:51Z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2024-01-18T00:00:00Z</vt:filetime>
  </property>
  <property fmtid="{D5CDD505-2E9C-101B-9397-08002B2CF9AE}" pid="5" name="Producer">
    <vt:lpwstr>Microsoft® PowerPoint® 2016</vt:lpwstr>
  </property>
</Properties>
</file>